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7"/>
  </p:notesMasterIdLst>
  <p:sldIdLst>
    <p:sldId id="256" r:id="rId2"/>
    <p:sldId id="258" r:id="rId3"/>
    <p:sldId id="260" r:id="rId4"/>
    <p:sldId id="279" r:id="rId5"/>
    <p:sldId id="280" r:id="rId6"/>
    <p:sldId id="281" r:id="rId7"/>
    <p:sldId id="263" r:id="rId8"/>
    <p:sldId id="264" r:id="rId9"/>
    <p:sldId id="265" r:id="rId10"/>
    <p:sldId id="282" r:id="rId11"/>
    <p:sldId id="283" r:id="rId12"/>
    <p:sldId id="284" r:id="rId13"/>
    <p:sldId id="285" r:id="rId14"/>
    <p:sldId id="286" r:id="rId15"/>
    <p:sldId id="287" r:id="rId16"/>
    <p:sldId id="288" r:id="rId17"/>
    <p:sldId id="289" r:id="rId18"/>
    <p:sldId id="290" r:id="rId19"/>
    <p:sldId id="291" r:id="rId20"/>
    <p:sldId id="292" r:id="rId21"/>
    <p:sldId id="293" r:id="rId22"/>
    <p:sldId id="294" r:id="rId23"/>
    <p:sldId id="295" r:id="rId24"/>
    <p:sldId id="296" r:id="rId25"/>
    <p:sldId id="297" r:id="rId26"/>
    <p:sldId id="298" r:id="rId27"/>
    <p:sldId id="301" r:id="rId28"/>
    <p:sldId id="261" r:id="rId29"/>
    <p:sldId id="271" r:id="rId30"/>
    <p:sldId id="272" r:id="rId31"/>
    <p:sldId id="273" r:id="rId32"/>
    <p:sldId id="274" r:id="rId33"/>
    <p:sldId id="257" r:id="rId34"/>
    <p:sldId id="299" r:id="rId35"/>
    <p:sldId id="300" r:id="rId36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3" autoAdjust="0"/>
    <p:restoredTop sz="94646" autoAdjust="0"/>
  </p:normalViewPr>
  <p:slideViewPr>
    <p:cSldViewPr>
      <p:cViewPr varScale="1">
        <p:scale>
          <a:sx n="106" d="100"/>
          <a:sy n="106" d="100"/>
        </p:scale>
        <p:origin x="1125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4" d="100"/>
          <a:sy n="64" d="100"/>
        </p:scale>
        <p:origin x="3091" y="7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8.xml"/><Relationship Id="rId2" Type="http://schemas.openxmlformats.org/officeDocument/2006/relationships/slide" Target="slides/slide7.xml"/><Relationship Id="rId1" Type="http://schemas.openxmlformats.org/officeDocument/2006/relationships/slide" Target="slides/slide6.xml"/><Relationship Id="rId4" Type="http://schemas.openxmlformats.org/officeDocument/2006/relationships/slide" Target="slides/slide9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20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1.png>
</file>

<file path=ppt/media/image22.jpeg>
</file>

<file path=ppt/media/image23.jpeg>
</file>

<file path=ppt/media/image24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73729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156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Wingdings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Stability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err="1">
                <a:latin typeface="Comic Sans MS" pitchFamily="66" charset="0"/>
              </a:rPr>
              <a:t>Schedulability</a:t>
            </a:r>
            <a:endParaRPr lang="en-US" sz="2000" dirty="0">
              <a:latin typeface="Comic Sans MS" pitchFamily="66" charset="0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8611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31774">
              <a:defRPr/>
            </a:pPr>
            <a:r>
              <a:rPr lang="en-US" dirty="0">
                <a:latin typeface="Comic Sans MS" pitchFamily="66" charset="0"/>
              </a:rPr>
              <a:t>CPS: Pacemaker, obstacle avoidance for robots, multi-hop control network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58434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50BF348-763F-41D6-9BD9-214EA300646C}" type="slidenum">
              <a:rPr lang="en-US" smtClean="0"/>
              <a:pPr/>
              <a:t>6</a:t>
            </a:fld>
            <a:endParaRPr lang="en-US" smtClean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4720" y="4415790"/>
            <a:ext cx="5140960" cy="4183380"/>
          </a:xfrm>
          <a:noFill/>
          <a:ln/>
        </p:spPr>
        <p:txBody>
          <a:bodyPr/>
          <a:lstStyle/>
          <a:p>
            <a:r>
              <a:rPr lang="en-US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818899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1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F72E815-CAFD-4EB0-8759-8B8385F0733C}" type="slidenum">
              <a:rPr lang="en-US" smtClean="0"/>
              <a:pPr/>
              <a:t>7</a:t>
            </a:fld>
            <a:endParaRPr lang="en-US" smtClean="0"/>
          </a:p>
        </p:txBody>
      </p:sp>
      <p:sp>
        <p:nvSpPr>
          <p:cNvPr id="204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ln/>
        </p:spPr>
      </p:sp>
      <p:sp>
        <p:nvSpPr>
          <p:cNvPr id="20483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4720" y="4415790"/>
            <a:ext cx="5140960" cy="4183380"/>
          </a:xfrm>
          <a:noFill/>
          <a:ln/>
        </p:spPr>
        <p:txBody>
          <a:bodyPr/>
          <a:lstStyle/>
          <a:p>
            <a:r>
              <a:rPr lang="en-US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221772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50BF348-763F-41D6-9BD9-214EA300646C}" type="slidenum">
              <a:rPr lang="en-US" smtClean="0"/>
              <a:pPr/>
              <a:t>8</a:t>
            </a:fld>
            <a:endParaRPr lang="en-US" smtClean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4720" y="4415790"/>
            <a:ext cx="5140960" cy="4183380"/>
          </a:xfrm>
          <a:noFill/>
          <a:ln/>
        </p:spPr>
        <p:txBody>
          <a:bodyPr/>
          <a:lstStyle/>
          <a:p>
            <a:r>
              <a:rPr lang="en-US" dirty="0" smtClean="0"/>
              <a:t> 27 </a:t>
            </a:r>
            <a:r>
              <a:rPr lang="en-US" dirty="0" err="1" smtClean="0"/>
              <a:t>metri</a:t>
            </a:r>
            <a:r>
              <a:rPr lang="en-US" dirty="0" smtClean="0"/>
              <a:t>. 1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piede</a:t>
            </a:r>
            <a:r>
              <a:rPr lang="en-US" baseline="0" dirty="0" smtClean="0"/>
              <a:t>, 30 cm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84847275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7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245AB321-1D5D-4C53-90C0-1FCB2C9360CB}" type="slidenum">
              <a:rPr lang="en-US" smtClean="0"/>
              <a:pPr/>
              <a:t>9</a:t>
            </a:fld>
            <a:endParaRPr lang="en-US" smtClean="0"/>
          </a:p>
        </p:txBody>
      </p:sp>
      <p:sp>
        <p:nvSpPr>
          <p:cNvPr id="2457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81100" y="696913"/>
            <a:ext cx="4648200" cy="3486150"/>
          </a:xfrm>
          <a:ln/>
        </p:spPr>
      </p:sp>
      <p:sp>
        <p:nvSpPr>
          <p:cNvPr id="245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4720" y="4415790"/>
            <a:ext cx="5140960" cy="4183380"/>
          </a:xfrm>
          <a:noFill/>
          <a:ln/>
        </p:spPr>
        <p:txBody>
          <a:bodyPr/>
          <a:lstStyle/>
          <a:p>
            <a:r>
              <a:rPr lang="en-US" dirty="0" smtClean="0"/>
              <a:t> </a:t>
            </a:r>
            <a:r>
              <a:rPr lang="en-US" dirty="0" err="1" smtClean="0"/>
              <a:t>Nat.l</a:t>
            </a:r>
            <a:r>
              <a:rPr lang="en-US" dirty="0" smtClean="0"/>
              <a:t> Institute</a:t>
            </a:r>
            <a:r>
              <a:rPr lang="en-US" baseline="0" dirty="0" smtClean="0"/>
              <a:t> of Standards and Technology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21453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smtClean="0"/>
              <a:t>r:</a:t>
            </a:r>
            <a:r>
              <a:rPr lang="it-IT" baseline="0" smtClean="0"/>
              <a:t> </a:t>
            </a:r>
            <a:r>
              <a:rPr lang="it-IT" baseline="0" dirty="0" smtClean="0"/>
              <a:t>state var.</a:t>
            </a:r>
          </a:p>
          <a:p>
            <a:r>
              <a:rPr lang="it-IT" baseline="0" dirty="0" smtClean="0"/>
              <a:t>pause, inc, dec: input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4229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Implemented</a:t>
            </a:r>
            <a:r>
              <a:rPr lang="it-IT" baseline="0" dirty="0" smtClean="0"/>
              <a:t> c</a:t>
            </a:r>
            <a:r>
              <a:rPr lang="it-IT" dirty="0" smtClean="0"/>
              <a:t>ontrol,</a:t>
            </a:r>
            <a:r>
              <a:rPr lang="it-IT" baseline="0" dirty="0" smtClean="0"/>
              <a:t> proportional to the error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4644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>
              <a:buFont typeface="Wingdings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Control theory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Real-time systems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Hybrid systems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9838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3177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>
                <a:latin typeface="Comic Sans MS" pitchFamily="66" charset="0"/>
              </a:rPr>
              <a:t>Continuous-time dynamical systems (Chapter 6)</a:t>
            </a:r>
          </a:p>
          <a:p>
            <a:pPr defTabSz="931774">
              <a:defRPr/>
            </a:pPr>
            <a:endParaRPr lang="en-US" dirty="0" smtClean="0">
              <a:latin typeface="Comic Sans MS" pitchFamily="66" charset="0"/>
            </a:endParaRPr>
          </a:p>
          <a:p>
            <a:pPr defTabSz="931774">
              <a:defRPr/>
            </a:pPr>
            <a:r>
              <a:rPr lang="en-US" dirty="0" smtClean="0">
                <a:latin typeface="Comic Sans MS" pitchFamily="66" charset="0"/>
              </a:rPr>
              <a:t>Hybrid </a:t>
            </a:r>
            <a:r>
              <a:rPr lang="en-US" dirty="0">
                <a:latin typeface="Comic Sans MS" pitchFamily="66" charset="0"/>
              </a:rPr>
              <a:t>systems (Chapter 9)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80809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A4CE9D-1E36-4DDF-B140-6FE483E2644A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5BD9A4-4A0E-4DDF-83D7-E11E08265BB9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8C0EEA-D2AA-4ED7-99FE-FD8490A5E66A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A7D302-002A-4EF6-A016-49500C4BA378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35705C-9244-4112-86F9-65BCA1725783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28FC8B-054D-41A7-A96B-33EBE0F6AEC0}" type="datetime1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CB742C-023B-47C2-8F38-E4790BD6D0F8}" type="datetime1">
              <a:rPr lang="en-US" smtClean="0"/>
              <a:t>9/23/2020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CC9728-4949-40DE-B457-DD5A51AF1278}" type="datetime1">
              <a:rPr lang="en-US" smtClean="0"/>
              <a:t>9/23/2020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42BC8C-3FCC-4CBA-BB79-8F00925B3579}" type="datetime1">
              <a:rPr lang="en-US" smtClean="0"/>
              <a:t>9/23/2020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2ED129-2C91-4094-AE39-9C93EBA6A988}" type="datetime1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A916A-91CC-486D-BC36-7DD07534C21A}" type="datetime1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5C228-C830-48EF-94CB-4C8EA8D22F4A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oleObject" Target="../embeddings/oleObject1.bin"/><Relationship Id="rId5" Type="http://schemas.openxmlformats.org/officeDocument/2006/relationships/hyperlink" Target="http://www.seas.upenn.edu/~cis540/" TargetMode="Externa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17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image" Target="../media/image17.jpeg"/><Relationship Id="rId7" Type="http://schemas.openxmlformats.org/officeDocument/2006/relationships/oleObject" Target="../embeddings/oleObject1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.png"/><Relationship Id="rId5" Type="http://schemas.openxmlformats.org/officeDocument/2006/relationships/image" Target="../media/image19.jpeg"/><Relationship Id="rId4" Type="http://schemas.openxmlformats.org/officeDocument/2006/relationships/image" Target="../media/image18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6.png"/><Relationship Id="rId11" Type="http://schemas.openxmlformats.org/officeDocument/2006/relationships/oleObject" Target="../embeddings/oleObject2.bin"/><Relationship Id="rId5" Type="http://schemas.openxmlformats.org/officeDocument/2006/relationships/image" Target="../media/image5.png"/><Relationship Id="rId10" Type="http://schemas.openxmlformats.org/officeDocument/2006/relationships/image" Target="../media/image2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0.bin"/><Relationship Id="rId4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emf"/><Relationship Id="rId3" Type="http://schemas.openxmlformats.org/officeDocument/2006/relationships/notesSlide" Target="../notesSlides/notesSlide7.xml"/><Relationship Id="rId7" Type="http://schemas.openxmlformats.org/officeDocument/2006/relationships/oleObject" Target="../embeddings/oleObject2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2.png"/><Relationship Id="rId5" Type="http://schemas.openxmlformats.org/officeDocument/2006/relationships/image" Target="../media/image20.emf"/><Relationship Id="rId4" Type="http://schemas.openxmlformats.org/officeDocument/2006/relationships/oleObject" Target="../embeddings/oleObject24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6" Type="http://schemas.openxmlformats.org/officeDocument/2006/relationships/oleObject" Target="../embeddings/oleObject26.bin"/><Relationship Id="rId5" Type="http://schemas.openxmlformats.org/officeDocument/2006/relationships/image" Target="../media/image2.png"/><Relationship Id="rId4" Type="http://schemas.openxmlformats.org/officeDocument/2006/relationships/image" Target="../media/image22.jpe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6.vml"/><Relationship Id="rId6" Type="http://schemas.openxmlformats.org/officeDocument/2006/relationships/image" Target="../media/image23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9.bin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0.bin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1.bin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32.bin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3.bin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mailto:franz@elios.unige.it" TargetMode="Externa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3.vml"/><Relationship Id="rId6" Type="http://schemas.openxmlformats.org/officeDocument/2006/relationships/oleObject" Target="../embeddings/oleObject34.bin"/><Relationship Id="rId5" Type="http://schemas.openxmlformats.org/officeDocument/2006/relationships/image" Target="../media/image2.png"/><Relationship Id="rId4" Type="http://schemas.openxmlformats.org/officeDocument/2006/relationships/hyperlink" Target="mailto:francesco.bellotti@unige.it" TargetMode="Externa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24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5.bin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6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eg"/><Relationship Id="rId3" Type="http://schemas.openxmlformats.org/officeDocument/2006/relationships/image" Target="../media/image2.png"/><Relationship Id="rId7" Type="http://schemas.openxmlformats.org/officeDocument/2006/relationships/image" Target="../media/image11.jpe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0.jpeg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2.pn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6" Type="http://schemas.openxmlformats.org/officeDocument/2006/relationships/oleObject" Target="../embeddings/oleObject8.bin"/><Relationship Id="rId5" Type="http://schemas.openxmlformats.org/officeDocument/2006/relationships/image" Target="../media/image2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Cyber-physical systems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Francesco Bellotti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24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Comic Sans MS" pitchFamily="66" charset="0"/>
              <a:ea typeface="+mj-ea"/>
              <a:cs typeface="Times New Roman" pitchFamily="18" charset="0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Slides</a:t>
            </a:r>
            <a:r>
              <a:rPr lang="it-IT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 from: </a:t>
            </a:r>
          </a:p>
          <a:p>
            <a:pPr lvl="0" algn="ctr">
              <a:spcBef>
                <a:spcPct val="0"/>
              </a:spcBef>
              <a:defRPr/>
            </a:pPr>
            <a:r>
              <a:rPr lang="en-US" sz="2400" dirty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  <a:hlinkClick r:id="rId5"/>
              </a:rPr>
              <a:t>http://www.seas.upenn.edu/~cis540</a:t>
            </a: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  <a:hlinkClick r:id="rId5"/>
              </a:rPr>
              <a:t>/</a:t>
            </a:r>
            <a:endParaRPr lang="en-US" sz="2400" dirty="0" smtClean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  <a:p>
            <a:pPr lvl="0" algn="ctr">
              <a:spcBef>
                <a:spcPct val="0"/>
              </a:spcBef>
              <a:defRPr/>
            </a:pPr>
            <a:r>
              <a:rPr kumimoji="0" lang="it-IT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Prof. </a:t>
            </a:r>
            <a:r>
              <a:rPr kumimoji="0" lang="it-IT" sz="2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Rajeev</a:t>
            </a:r>
            <a:r>
              <a:rPr kumimoji="0" lang="it-IT" sz="2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 Alur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effectLst/>
              <a:uLnTx/>
              <a:uFillTx/>
              <a:latin typeface="Comic Sans MS" pitchFamily="66" charset="0"/>
              <a:ea typeface="+mj-ea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1630712"/>
              </p:ext>
            </p:extLst>
          </p:nvPr>
        </p:nvGraphicFramePr>
        <p:xfrm>
          <a:off x="6248401" y="2880431"/>
          <a:ext cx="2895600" cy="39775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6" name="Acrobat Document" r:id="rId6" imgW="4790808" imgH="6162472" progId="AcroExch.Document.7">
                  <p:embed/>
                </p:oleObj>
              </mc:Choice>
              <mc:Fallback>
                <p:oleObj name="Acrobat Document" r:id="rId6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8401" y="2880431"/>
                        <a:ext cx="2895600" cy="3977570"/>
                      </a:xfrm>
                      <a:prstGeom prst="rect">
                        <a:avLst/>
                      </a:prstGeom>
                      <a:noFill/>
                      <a:extLst/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153400" y="381000"/>
            <a:ext cx="500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L1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Let’s Design a Cruise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34818" name="Picture 2" descr="http://upload.wikimedia.org/wikipedia/commons/thumb/0/0f/2000_Jeep_Steering_Wheel.jpg/250px-2000_Jeep_Steering_Wheel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971800" y="1752600"/>
            <a:ext cx="3200400" cy="2406702"/>
          </a:xfrm>
          <a:prstGeom prst="rect">
            <a:avLst/>
          </a:prstGeom>
          <a:noFill/>
        </p:spPr>
      </p:pic>
      <p:sp>
        <p:nvSpPr>
          <p:cNvPr id="52" name="Text Box 4"/>
          <p:cNvSpPr txBox="1">
            <a:spLocks noChangeArrowheads="1"/>
          </p:cNvSpPr>
          <p:nvPr/>
        </p:nvSpPr>
        <p:spPr bwMode="auto">
          <a:xfrm>
            <a:off x="762000" y="4648200"/>
            <a:ext cx="7772400" cy="116955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What’s the goal of a cruise controller?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Automatically adjust the speed of the car so that it matches the speed desired by the driver </a:t>
            </a:r>
            <a:endParaRPr lang="en-US" sz="2000" dirty="0">
              <a:solidFill>
                <a:srgbClr val="000099"/>
              </a:solidFill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5077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752600" y="1814272"/>
            <a:ext cx="2438400" cy="160020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031511" y="2414317"/>
            <a:ext cx="1880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CruiseController</a:t>
            </a:r>
            <a:endParaRPr lang="en-US" sz="2000" dirty="0"/>
          </a:p>
        </p:txBody>
      </p:sp>
      <p:sp>
        <p:nvSpPr>
          <p:cNvPr id="6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Block Diagrams of High-Level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Text Box 4"/>
          <p:cNvSpPr txBox="1">
            <a:spLocks noChangeArrowheads="1"/>
          </p:cNvSpPr>
          <p:nvPr/>
        </p:nvSpPr>
        <p:spPr bwMode="auto">
          <a:xfrm>
            <a:off x="762000" y="4648200"/>
            <a:ext cx="77724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How does this system interact with the rest of the world ?</a:t>
            </a:r>
          </a:p>
        </p:txBody>
      </p:sp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6" name="AutoShape 6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2179638"/>
            <a:ext cx="6810375" cy="454342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55"/>
          <p:cNvGrpSpPr/>
          <p:nvPr/>
        </p:nvGrpSpPr>
        <p:grpSpPr>
          <a:xfrm>
            <a:off x="4343400" y="1676400"/>
            <a:ext cx="4429125" cy="1875945"/>
            <a:chOff x="4343400" y="1676400"/>
            <a:chExt cx="4429125" cy="1875945"/>
          </a:xfrm>
        </p:grpSpPr>
        <p:pic>
          <p:nvPicPr>
            <p:cNvPr id="35848" name="Picture 8" descr="https://encrypted-tbn3.gstatic.com/images?q=tbn:ANd9GcQ6f4T6M1p3EuxZuQV9JTqiO70M5RpnD_K4qcqMCONuRuT9C3xB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5943600" y="1676400"/>
              <a:ext cx="2828925" cy="1875945"/>
            </a:xfrm>
            <a:prstGeom prst="rect">
              <a:avLst/>
            </a:prstGeom>
            <a:noFill/>
          </p:spPr>
        </p:pic>
        <p:sp>
          <p:nvSpPr>
            <p:cNvPr id="53" name="Right Arrow 52"/>
            <p:cNvSpPr/>
            <p:nvPr/>
          </p:nvSpPr>
          <p:spPr bwMode="auto">
            <a:xfrm flipH="1">
              <a:off x="4343400" y="2423872"/>
              <a:ext cx="1219200" cy="381000"/>
            </a:xfrm>
            <a:prstGeom prst="rightArrow">
              <a:avLst/>
            </a:prstGeom>
            <a:solidFill>
              <a:srgbClr val="FF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smtClean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</a:endParaRP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6102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1752600" y="1821536"/>
            <a:ext cx="2438400" cy="160020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2031511" y="2421581"/>
            <a:ext cx="1880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CruiseController</a:t>
            </a:r>
            <a:endParaRPr lang="en-US" sz="2000" dirty="0"/>
          </a:p>
        </p:txBody>
      </p:sp>
      <p:sp>
        <p:nvSpPr>
          <p:cNvPr id="6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 for Components: Inputs and Outputs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Text Box 4"/>
          <p:cNvSpPr txBox="1">
            <a:spLocks noChangeArrowheads="1"/>
          </p:cNvSpPr>
          <p:nvPr/>
        </p:nvSpPr>
        <p:spPr bwMode="auto">
          <a:xfrm>
            <a:off x="609600" y="4267200"/>
            <a:ext cx="8534400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Driver interacts with the system using 4 buttons: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	Cruise button to turn the cruise on or off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	Pause button to suspend/restart its operation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	Inc and Dec buttons to increment or decrement desired speed</a:t>
            </a:r>
          </a:p>
        </p:txBody>
      </p:sp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8" name="Group 27"/>
          <p:cNvGrpSpPr/>
          <p:nvPr/>
        </p:nvGrpSpPr>
        <p:grpSpPr>
          <a:xfrm>
            <a:off x="4191000" y="1676400"/>
            <a:ext cx="1828800" cy="1600200"/>
            <a:chOff x="4191000" y="1676400"/>
            <a:chExt cx="1828800" cy="1600200"/>
          </a:xfrm>
        </p:grpSpPr>
        <p:cxnSp>
          <p:nvCxnSpPr>
            <p:cNvPr id="21" name="Straight Arrow Connector 20"/>
            <p:cNvCxnSpPr/>
            <p:nvPr/>
          </p:nvCxnSpPr>
          <p:spPr bwMode="auto">
            <a:xfrm flipH="1">
              <a:off x="4191000" y="20574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3" name="TextBox 22"/>
            <p:cNvSpPr txBox="1"/>
            <p:nvPr/>
          </p:nvSpPr>
          <p:spPr>
            <a:xfrm>
              <a:off x="4533900" y="16764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cruise</a:t>
              </a:r>
              <a:endParaRPr lang="en-US" sz="1800" dirty="0"/>
            </a:p>
          </p:txBody>
        </p:sp>
        <p:cxnSp>
          <p:nvCxnSpPr>
            <p:cNvPr id="34" name="Straight Arrow Connector 33"/>
            <p:cNvCxnSpPr/>
            <p:nvPr/>
          </p:nvCxnSpPr>
          <p:spPr bwMode="auto">
            <a:xfrm flipH="1">
              <a:off x="4191000" y="26670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5" name="TextBox 34"/>
            <p:cNvSpPr txBox="1"/>
            <p:nvPr/>
          </p:nvSpPr>
          <p:spPr>
            <a:xfrm>
              <a:off x="4343400" y="2286000"/>
              <a:ext cx="1524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pause</a:t>
              </a:r>
              <a:endParaRPr lang="en-US" sz="1800" dirty="0"/>
            </a:p>
          </p:txBody>
        </p:sp>
        <p:cxnSp>
          <p:nvCxnSpPr>
            <p:cNvPr id="37" name="Straight Arrow Connector 36"/>
            <p:cNvCxnSpPr/>
            <p:nvPr/>
          </p:nvCxnSpPr>
          <p:spPr bwMode="auto">
            <a:xfrm flipH="1">
              <a:off x="4191000" y="32766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>
              <a:off x="4533900" y="2895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inc/</a:t>
              </a:r>
              <a:r>
                <a:rPr lang="en-US" sz="1800" dirty="0" err="1" smtClean="0"/>
                <a:t>dec</a:t>
              </a:r>
              <a:endParaRPr lang="en-US" sz="18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6019800" y="1828800"/>
            <a:ext cx="1757477" cy="1600200"/>
            <a:chOff x="6019800" y="1828800"/>
            <a:chExt cx="1757477" cy="1600200"/>
          </a:xfrm>
        </p:grpSpPr>
        <p:sp>
          <p:nvSpPr>
            <p:cNvPr id="16" name="Rectangle 15"/>
            <p:cNvSpPr/>
            <p:nvPr/>
          </p:nvSpPr>
          <p:spPr>
            <a:xfrm>
              <a:off x="6019800" y="1828800"/>
              <a:ext cx="1752600" cy="16002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362700" y="2428845"/>
              <a:ext cx="1066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Driver</a:t>
              </a:r>
              <a:endParaRPr lang="en-US" sz="2000" dirty="0"/>
            </a:p>
          </p:txBody>
        </p:sp>
        <p:pic>
          <p:nvPicPr>
            <p:cNvPr id="39" name="Picture 8" descr="https://encrypted-tbn3.gstatic.com/images?q=tbn:ANd9GcQ6f4T6M1p3EuxZuQV9JTqiO70M5RpnD_K4qcqMCONuRuT9C3xB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6858000" y="1828800"/>
              <a:ext cx="919277" cy="609600"/>
            </a:xfrm>
            <a:prstGeom prst="rect">
              <a:avLst/>
            </a:prstGeom>
            <a:noFill/>
          </p:spPr>
        </p:pic>
      </p:grp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7125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3048000" y="1828800"/>
            <a:ext cx="2438400" cy="160020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3326911" y="2428845"/>
            <a:ext cx="1880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CruiseController</a:t>
            </a:r>
            <a:endParaRPr lang="en-US" sz="2000" dirty="0"/>
          </a:p>
        </p:txBody>
      </p:sp>
      <p:sp>
        <p:nvSpPr>
          <p:cNvPr id="6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 for Components: Inputs and Outputs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Text Box 4"/>
          <p:cNvSpPr txBox="1">
            <a:spLocks noChangeArrowheads="1"/>
          </p:cNvSpPr>
          <p:nvPr/>
        </p:nvSpPr>
        <p:spPr bwMode="auto">
          <a:xfrm>
            <a:off x="838200" y="4267200"/>
            <a:ext cx="72390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What other information does the cruise-controller need ?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 And who supplies it?</a:t>
            </a:r>
          </a:p>
        </p:txBody>
      </p:sp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9" name="Group 38"/>
          <p:cNvGrpSpPr/>
          <p:nvPr/>
        </p:nvGrpSpPr>
        <p:grpSpPr>
          <a:xfrm>
            <a:off x="152400" y="1828799"/>
            <a:ext cx="1600200" cy="1641932"/>
            <a:chOff x="228600" y="1863267"/>
            <a:chExt cx="1600200" cy="1641932"/>
          </a:xfrm>
        </p:grpSpPr>
        <p:sp>
          <p:nvSpPr>
            <p:cNvPr id="24" name="Rectangle 23"/>
            <p:cNvSpPr/>
            <p:nvPr/>
          </p:nvSpPr>
          <p:spPr>
            <a:xfrm>
              <a:off x="228600" y="1863267"/>
              <a:ext cx="1600200" cy="1641932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/>
            <p:cNvSpPr txBox="1"/>
            <p:nvPr/>
          </p:nvSpPr>
          <p:spPr>
            <a:xfrm>
              <a:off x="228600" y="2484178"/>
              <a:ext cx="1600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Tachometer</a:t>
              </a:r>
              <a:endParaRPr lang="en-US" sz="2000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1752600" y="2251532"/>
            <a:ext cx="1295400" cy="381000"/>
            <a:chOff x="1828800" y="2286000"/>
            <a:chExt cx="1295400" cy="381000"/>
          </a:xfrm>
        </p:grpSpPr>
        <p:cxnSp>
          <p:nvCxnSpPr>
            <p:cNvPr id="27" name="Straight Arrow Connector 26"/>
            <p:cNvCxnSpPr/>
            <p:nvPr/>
          </p:nvCxnSpPr>
          <p:spPr bwMode="auto">
            <a:xfrm flipH="1">
              <a:off x="1828800" y="2667000"/>
              <a:ext cx="12954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>
              <a:off x="1905000" y="22860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speed</a:t>
              </a:r>
              <a:endParaRPr lang="en-US" sz="18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14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1" name="Group 40"/>
          <p:cNvGrpSpPr/>
          <p:nvPr/>
        </p:nvGrpSpPr>
        <p:grpSpPr>
          <a:xfrm>
            <a:off x="5481523" y="1641932"/>
            <a:ext cx="1828800" cy="1600200"/>
            <a:chOff x="4191000" y="1676400"/>
            <a:chExt cx="1828800" cy="1600200"/>
          </a:xfrm>
        </p:grpSpPr>
        <p:cxnSp>
          <p:nvCxnSpPr>
            <p:cNvPr id="42" name="Straight Arrow Connector 41"/>
            <p:cNvCxnSpPr/>
            <p:nvPr/>
          </p:nvCxnSpPr>
          <p:spPr bwMode="auto">
            <a:xfrm flipH="1">
              <a:off x="4191000" y="20574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43" name="TextBox 42"/>
            <p:cNvSpPr txBox="1"/>
            <p:nvPr/>
          </p:nvSpPr>
          <p:spPr>
            <a:xfrm>
              <a:off x="4533900" y="16764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cruise</a:t>
              </a:r>
              <a:endParaRPr lang="en-US" sz="1800" dirty="0"/>
            </a:p>
          </p:txBody>
        </p:sp>
        <p:cxnSp>
          <p:nvCxnSpPr>
            <p:cNvPr id="44" name="Straight Arrow Connector 43"/>
            <p:cNvCxnSpPr/>
            <p:nvPr/>
          </p:nvCxnSpPr>
          <p:spPr bwMode="auto">
            <a:xfrm flipH="1">
              <a:off x="4191000" y="26670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45" name="TextBox 44"/>
            <p:cNvSpPr txBox="1"/>
            <p:nvPr/>
          </p:nvSpPr>
          <p:spPr>
            <a:xfrm>
              <a:off x="4343400" y="2286000"/>
              <a:ext cx="1524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pause</a:t>
              </a:r>
              <a:endParaRPr lang="en-US" sz="1800" dirty="0"/>
            </a:p>
          </p:txBody>
        </p:sp>
        <p:cxnSp>
          <p:nvCxnSpPr>
            <p:cNvPr id="46" name="Straight Arrow Connector 45"/>
            <p:cNvCxnSpPr/>
            <p:nvPr/>
          </p:nvCxnSpPr>
          <p:spPr bwMode="auto">
            <a:xfrm flipH="1">
              <a:off x="4191000" y="32766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47" name="TextBox 46"/>
            <p:cNvSpPr txBox="1"/>
            <p:nvPr/>
          </p:nvSpPr>
          <p:spPr>
            <a:xfrm>
              <a:off x="4533900" y="2895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inc/</a:t>
              </a:r>
              <a:r>
                <a:rPr lang="en-US" sz="1800" dirty="0" err="1" smtClean="0"/>
                <a:t>dec</a:t>
              </a:r>
              <a:endParaRPr lang="en-US" sz="1800" dirty="0"/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7310323" y="1794332"/>
            <a:ext cx="1757477" cy="1600200"/>
            <a:chOff x="6019800" y="1828800"/>
            <a:chExt cx="1757477" cy="1600200"/>
          </a:xfrm>
        </p:grpSpPr>
        <p:sp>
          <p:nvSpPr>
            <p:cNvPr id="49" name="Rectangle 48"/>
            <p:cNvSpPr/>
            <p:nvPr/>
          </p:nvSpPr>
          <p:spPr>
            <a:xfrm>
              <a:off x="6019800" y="1828800"/>
              <a:ext cx="1752600" cy="16002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362700" y="2428845"/>
              <a:ext cx="1066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Driver</a:t>
              </a:r>
              <a:endParaRPr lang="en-US" sz="2000" dirty="0"/>
            </a:p>
          </p:txBody>
        </p:sp>
        <p:pic>
          <p:nvPicPr>
            <p:cNvPr id="51" name="Picture 8" descr="https://encrypted-tbn3.gstatic.com/images?q=tbn:ANd9GcQ6f4T6M1p3EuxZuQV9JTqiO70M5RpnD_K4qcqMCONuRuT9C3xB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858000" y="1828800"/>
              <a:ext cx="919277" cy="609600"/>
            </a:xfrm>
            <a:prstGeom prst="rect">
              <a:avLst/>
            </a:prstGeom>
            <a:noFill/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 for Components: Inputs and Outputs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Text Box 4"/>
          <p:cNvSpPr txBox="1">
            <a:spLocks noChangeArrowheads="1"/>
          </p:cNvSpPr>
          <p:nvPr/>
        </p:nvSpPr>
        <p:spPr bwMode="auto">
          <a:xfrm>
            <a:off x="838200" y="4648200"/>
            <a:ext cx="72390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What should be the outputs of the </a:t>
            </a:r>
            <a:r>
              <a:rPr lang="en-US" sz="2000" dirty="0" err="1" smtClean="0">
                <a:solidFill>
                  <a:schemeClr val="tx1"/>
                </a:solidFill>
              </a:rPr>
              <a:t>cruisecontroller</a:t>
            </a:r>
            <a:r>
              <a:rPr lang="en-US" sz="2000" dirty="0" smtClean="0">
                <a:solidFill>
                  <a:schemeClr val="tx1"/>
                </a:solidFill>
              </a:rPr>
              <a:t>?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And who needs these outputs?</a:t>
            </a:r>
          </a:p>
        </p:txBody>
      </p:sp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7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6" name="Rectangle 35"/>
          <p:cNvSpPr/>
          <p:nvPr/>
        </p:nvSpPr>
        <p:spPr>
          <a:xfrm>
            <a:off x="3048000" y="1828800"/>
            <a:ext cx="2438400" cy="160020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TextBox 38"/>
          <p:cNvSpPr txBox="1"/>
          <p:nvPr/>
        </p:nvSpPr>
        <p:spPr>
          <a:xfrm>
            <a:off x="3326911" y="2428845"/>
            <a:ext cx="18805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 err="1" smtClean="0"/>
              <a:t>CruiseController</a:t>
            </a:r>
            <a:endParaRPr lang="en-US" sz="2000" dirty="0"/>
          </a:p>
        </p:txBody>
      </p:sp>
      <p:grpSp>
        <p:nvGrpSpPr>
          <p:cNvPr id="40" name="Group 39"/>
          <p:cNvGrpSpPr/>
          <p:nvPr/>
        </p:nvGrpSpPr>
        <p:grpSpPr>
          <a:xfrm>
            <a:off x="152400" y="1828799"/>
            <a:ext cx="1600200" cy="1641932"/>
            <a:chOff x="228600" y="1863267"/>
            <a:chExt cx="1600200" cy="1641932"/>
          </a:xfrm>
        </p:grpSpPr>
        <p:sp>
          <p:nvSpPr>
            <p:cNvPr id="41" name="Rectangle 40"/>
            <p:cNvSpPr/>
            <p:nvPr/>
          </p:nvSpPr>
          <p:spPr>
            <a:xfrm>
              <a:off x="228600" y="1863267"/>
              <a:ext cx="1600200" cy="1641932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228600" y="2484178"/>
              <a:ext cx="16002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Tachometer</a:t>
              </a:r>
              <a:endParaRPr lang="en-US" sz="20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1752600" y="2251532"/>
            <a:ext cx="1295400" cy="381000"/>
            <a:chOff x="1828800" y="2286000"/>
            <a:chExt cx="1295400" cy="381000"/>
          </a:xfrm>
        </p:grpSpPr>
        <p:cxnSp>
          <p:nvCxnSpPr>
            <p:cNvPr id="44" name="Straight Arrow Connector 43"/>
            <p:cNvCxnSpPr/>
            <p:nvPr/>
          </p:nvCxnSpPr>
          <p:spPr bwMode="auto">
            <a:xfrm flipH="1">
              <a:off x="1828800" y="2667000"/>
              <a:ext cx="12954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45" name="TextBox 44"/>
            <p:cNvSpPr txBox="1"/>
            <p:nvPr/>
          </p:nvSpPr>
          <p:spPr>
            <a:xfrm>
              <a:off x="1905000" y="22860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speed</a:t>
              </a:r>
              <a:endParaRPr lang="en-US" sz="1800" dirty="0"/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5481523" y="1641932"/>
            <a:ext cx="1828800" cy="1600200"/>
            <a:chOff x="4191000" y="1676400"/>
            <a:chExt cx="1828800" cy="1600200"/>
          </a:xfrm>
        </p:grpSpPr>
        <p:cxnSp>
          <p:nvCxnSpPr>
            <p:cNvPr id="47" name="Straight Arrow Connector 46"/>
            <p:cNvCxnSpPr/>
            <p:nvPr/>
          </p:nvCxnSpPr>
          <p:spPr bwMode="auto">
            <a:xfrm flipH="1">
              <a:off x="4191000" y="20574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48" name="TextBox 47"/>
            <p:cNvSpPr txBox="1"/>
            <p:nvPr/>
          </p:nvSpPr>
          <p:spPr>
            <a:xfrm>
              <a:off x="4533900" y="16764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cruise</a:t>
              </a:r>
              <a:endParaRPr lang="en-US" sz="1800" dirty="0"/>
            </a:p>
          </p:txBody>
        </p:sp>
        <p:cxnSp>
          <p:nvCxnSpPr>
            <p:cNvPr id="49" name="Straight Arrow Connector 48"/>
            <p:cNvCxnSpPr/>
            <p:nvPr/>
          </p:nvCxnSpPr>
          <p:spPr bwMode="auto">
            <a:xfrm flipH="1">
              <a:off x="4191000" y="26670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0" name="TextBox 49"/>
            <p:cNvSpPr txBox="1"/>
            <p:nvPr/>
          </p:nvSpPr>
          <p:spPr>
            <a:xfrm>
              <a:off x="4343400" y="2286000"/>
              <a:ext cx="1524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pause</a:t>
              </a:r>
              <a:endParaRPr lang="en-US" sz="1800" dirty="0"/>
            </a:p>
          </p:txBody>
        </p:sp>
        <p:cxnSp>
          <p:nvCxnSpPr>
            <p:cNvPr id="51" name="Straight Arrow Connector 50"/>
            <p:cNvCxnSpPr/>
            <p:nvPr/>
          </p:nvCxnSpPr>
          <p:spPr bwMode="auto">
            <a:xfrm flipH="1">
              <a:off x="4191000" y="32766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3" name="TextBox 52"/>
            <p:cNvSpPr txBox="1"/>
            <p:nvPr/>
          </p:nvSpPr>
          <p:spPr>
            <a:xfrm>
              <a:off x="4533900" y="2895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inc/</a:t>
              </a:r>
              <a:r>
                <a:rPr lang="en-US" sz="1800" dirty="0" err="1" smtClean="0"/>
                <a:t>dec</a:t>
              </a:r>
              <a:endParaRPr lang="en-US" sz="1800" dirty="0"/>
            </a:p>
          </p:txBody>
        </p:sp>
      </p:grpSp>
      <p:grpSp>
        <p:nvGrpSpPr>
          <p:cNvPr id="54" name="Group 53"/>
          <p:cNvGrpSpPr/>
          <p:nvPr/>
        </p:nvGrpSpPr>
        <p:grpSpPr>
          <a:xfrm>
            <a:off x="7310323" y="1794332"/>
            <a:ext cx="1757477" cy="1600200"/>
            <a:chOff x="6019800" y="1828800"/>
            <a:chExt cx="1757477" cy="1600200"/>
          </a:xfrm>
        </p:grpSpPr>
        <p:sp>
          <p:nvSpPr>
            <p:cNvPr id="55" name="Rectangle 54"/>
            <p:cNvSpPr/>
            <p:nvPr/>
          </p:nvSpPr>
          <p:spPr>
            <a:xfrm>
              <a:off x="6019800" y="1828800"/>
              <a:ext cx="1752600" cy="16002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6362700" y="2428845"/>
              <a:ext cx="106680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Driver</a:t>
              </a:r>
              <a:endParaRPr lang="en-US" sz="2000" dirty="0"/>
            </a:p>
          </p:txBody>
        </p:sp>
        <p:pic>
          <p:nvPicPr>
            <p:cNvPr id="57" name="Picture 8" descr="https://encrypted-tbn3.gstatic.com/images?q=tbn:ANd9GcQ6f4T6M1p3EuxZuQV9JTqiO70M5RpnD_K4qcqMCONuRuT9C3xB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6858000" y="1828800"/>
              <a:ext cx="919277" cy="609600"/>
            </a:xfrm>
            <a:prstGeom prst="rect">
              <a:avLst/>
            </a:prstGeom>
            <a:noFill/>
          </p:spPr>
        </p:pic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8"/>
          <p:cNvGrpSpPr/>
          <p:nvPr/>
        </p:nvGrpSpPr>
        <p:grpSpPr>
          <a:xfrm>
            <a:off x="3048000" y="2286000"/>
            <a:ext cx="2438400" cy="1600200"/>
            <a:chOff x="3505199" y="2971800"/>
            <a:chExt cx="1828800" cy="1219200"/>
          </a:xfrm>
        </p:grpSpPr>
        <p:sp>
          <p:nvSpPr>
            <p:cNvPr id="9" name="Rectangle 8"/>
            <p:cNvSpPr/>
            <p:nvPr/>
          </p:nvSpPr>
          <p:spPr>
            <a:xfrm>
              <a:off x="3505199" y="2971800"/>
              <a:ext cx="1828800" cy="12192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716907" y="3436257"/>
              <a:ext cx="1410434" cy="3048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err="1" smtClean="0"/>
                <a:t>CruiseController</a:t>
              </a:r>
              <a:endParaRPr lang="en-US" sz="2000" dirty="0"/>
            </a:p>
          </p:txBody>
        </p:sp>
      </p:grpSp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18"/>
          <p:cNvGrpSpPr/>
          <p:nvPr/>
        </p:nvGrpSpPr>
        <p:grpSpPr>
          <a:xfrm>
            <a:off x="7315200" y="2251532"/>
            <a:ext cx="1524000" cy="1600200"/>
            <a:chOff x="3505199" y="2971800"/>
            <a:chExt cx="1590261" cy="1219200"/>
          </a:xfrm>
        </p:grpSpPr>
        <p:sp>
          <p:nvSpPr>
            <p:cNvPr id="16" name="Rectangle 15"/>
            <p:cNvSpPr/>
            <p:nvPr/>
          </p:nvSpPr>
          <p:spPr>
            <a:xfrm>
              <a:off x="3505199" y="2971800"/>
              <a:ext cx="1590261" cy="12192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823251" y="3436257"/>
              <a:ext cx="1113183" cy="30484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dirty="0" smtClean="0"/>
                <a:t>Driver</a:t>
              </a:r>
              <a:endParaRPr lang="en-US" sz="2000" dirty="0"/>
            </a:p>
          </p:txBody>
        </p:sp>
      </p:grpSp>
      <p:cxnSp>
        <p:nvCxnSpPr>
          <p:cNvPr id="21" name="Straight Arrow Connector 20"/>
          <p:cNvCxnSpPr/>
          <p:nvPr/>
        </p:nvCxnSpPr>
        <p:spPr bwMode="auto">
          <a:xfrm flipH="1">
            <a:off x="5486400" y="2480132"/>
            <a:ext cx="18288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5829300" y="2099132"/>
            <a:ext cx="1143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cruise</a:t>
            </a:r>
            <a:endParaRPr lang="en-US" sz="1800" dirty="0"/>
          </a:p>
        </p:txBody>
      </p:sp>
      <p:cxnSp>
        <p:nvCxnSpPr>
          <p:cNvPr id="34" name="Straight Arrow Connector 33"/>
          <p:cNvCxnSpPr/>
          <p:nvPr/>
        </p:nvCxnSpPr>
        <p:spPr bwMode="auto">
          <a:xfrm flipH="1">
            <a:off x="5486400" y="3089732"/>
            <a:ext cx="18288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5676900" y="2708732"/>
            <a:ext cx="14478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pause</a:t>
            </a:r>
            <a:endParaRPr lang="en-US" sz="1800" dirty="0"/>
          </a:p>
        </p:txBody>
      </p:sp>
      <p:cxnSp>
        <p:nvCxnSpPr>
          <p:cNvPr id="37" name="Straight Arrow Connector 36"/>
          <p:cNvCxnSpPr/>
          <p:nvPr/>
        </p:nvCxnSpPr>
        <p:spPr bwMode="auto">
          <a:xfrm flipH="1">
            <a:off x="5486400" y="3699332"/>
            <a:ext cx="18288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8" name="TextBox 37"/>
          <p:cNvSpPr txBox="1"/>
          <p:nvPr/>
        </p:nvSpPr>
        <p:spPr>
          <a:xfrm>
            <a:off x="5829300" y="3318332"/>
            <a:ext cx="1143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 smtClean="0"/>
              <a:t>inc/</a:t>
            </a:r>
            <a:r>
              <a:rPr lang="en-US" sz="1800" dirty="0" err="1" smtClean="0"/>
              <a:t>dec</a:t>
            </a:r>
            <a:endParaRPr lang="en-US" sz="1800" dirty="0"/>
          </a:p>
        </p:txBody>
      </p:sp>
      <p:sp>
        <p:nvSpPr>
          <p:cNvPr id="24" name="Rectangle 23"/>
          <p:cNvSpPr/>
          <p:nvPr/>
        </p:nvSpPr>
        <p:spPr>
          <a:xfrm>
            <a:off x="152400" y="2286000"/>
            <a:ext cx="1600200" cy="1641932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76200" y="2906911"/>
            <a:ext cx="1752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Tachometer</a:t>
            </a:r>
            <a:endParaRPr lang="en-US" sz="2000" dirty="0"/>
          </a:p>
        </p:txBody>
      </p:sp>
      <p:grpSp>
        <p:nvGrpSpPr>
          <p:cNvPr id="8" name="Group 31"/>
          <p:cNvGrpSpPr/>
          <p:nvPr/>
        </p:nvGrpSpPr>
        <p:grpSpPr>
          <a:xfrm>
            <a:off x="1752600" y="2667000"/>
            <a:ext cx="1295400" cy="422732"/>
            <a:chOff x="4191000" y="1710868"/>
            <a:chExt cx="1295400" cy="422732"/>
          </a:xfrm>
        </p:grpSpPr>
        <p:cxnSp>
          <p:nvCxnSpPr>
            <p:cNvPr id="27" name="Straight Arrow Connector 26"/>
            <p:cNvCxnSpPr/>
            <p:nvPr/>
          </p:nvCxnSpPr>
          <p:spPr bwMode="auto">
            <a:xfrm flipH="1">
              <a:off x="4191000" y="2133600"/>
              <a:ext cx="12954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>
              <a:off x="4267200" y="1710868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speed</a:t>
              </a:r>
              <a:endParaRPr lang="en-US" sz="1800" dirty="0"/>
            </a:p>
          </p:txBody>
        </p:sp>
      </p:grpSp>
      <p:pic>
        <p:nvPicPr>
          <p:cNvPr id="31" name="Picture 8" descr="https://encrypted-tbn3.gstatic.com/images?q=tbn:ANd9GcQ6f4T6M1p3EuxZuQV9JTqiO70M5RpnD_K4qcqMCONuRuT9C3xB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7924800" y="2251532"/>
            <a:ext cx="919277" cy="609600"/>
          </a:xfrm>
          <a:prstGeom prst="rect">
            <a:avLst/>
          </a:prstGeom>
          <a:noFill/>
        </p:spPr>
      </p:pic>
      <p:grpSp>
        <p:nvGrpSpPr>
          <p:cNvPr id="10" name="Group 32"/>
          <p:cNvGrpSpPr/>
          <p:nvPr/>
        </p:nvGrpSpPr>
        <p:grpSpPr>
          <a:xfrm>
            <a:off x="3581400" y="4724400"/>
            <a:ext cx="1527444" cy="1371601"/>
            <a:chOff x="3962400" y="5181600"/>
            <a:chExt cx="1527444" cy="1371601"/>
          </a:xfrm>
        </p:grpSpPr>
        <p:sp>
          <p:nvSpPr>
            <p:cNvPr id="30" name="Rectangle 29"/>
            <p:cNvSpPr/>
            <p:nvPr/>
          </p:nvSpPr>
          <p:spPr>
            <a:xfrm>
              <a:off x="3962400" y="5257800"/>
              <a:ext cx="1524000" cy="1295401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255088" y="5181600"/>
              <a:ext cx="98783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Display </a:t>
              </a:r>
              <a:endParaRPr lang="en-US" sz="2000" dirty="0"/>
            </a:p>
          </p:txBody>
        </p:sp>
        <p:pic>
          <p:nvPicPr>
            <p:cNvPr id="36866" name="Picture 2" descr="https://encrypted-tbn2.gstatic.com/images?q=tbn:ANd9GcR4gtsqbitjgibv8LlTLo1QXTs4KHl0WrFR_LZb7O_hQKtmm_HV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3962400" y="5601236"/>
              <a:ext cx="1527444" cy="951963"/>
            </a:xfrm>
            <a:prstGeom prst="rect">
              <a:avLst/>
            </a:prstGeom>
            <a:noFill/>
          </p:spPr>
        </p:pic>
      </p:grpSp>
      <p:cxnSp>
        <p:nvCxnSpPr>
          <p:cNvPr id="39" name="Straight Arrow Connector 38"/>
          <p:cNvCxnSpPr/>
          <p:nvPr/>
        </p:nvCxnSpPr>
        <p:spPr bwMode="auto">
          <a:xfrm flipV="1">
            <a:off x="4876800" y="3886200"/>
            <a:ext cx="0" cy="91440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arrow" w="med" len="med"/>
            <a:tailEnd type="none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4953000" y="4152900"/>
            <a:ext cx="1143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speed</a:t>
            </a:r>
            <a:endParaRPr lang="en-US" sz="1800" dirty="0"/>
          </a:p>
        </p:txBody>
      </p:sp>
      <p:cxnSp>
        <p:nvCxnSpPr>
          <p:cNvPr id="44" name="Straight Arrow Connector 43"/>
          <p:cNvCxnSpPr/>
          <p:nvPr/>
        </p:nvCxnSpPr>
        <p:spPr bwMode="auto">
          <a:xfrm flipV="1">
            <a:off x="3810000" y="3886200"/>
            <a:ext cx="0" cy="91440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arrow" w="med" len="med"/>
            <a:tailEnd type="none"/>
          </a:ln>
          <a:effectLst/>
        </p:spPr>
      </p:cxnSp>
      <p:sp>
        <p:nvSpPr>
          <p:cNvPr id="45" name="TextBox 44"/>
          <p:cNvSpPr txBox="1"/>
          <p:nvPr/>
        </p:nvSpPr>
        <p:spPr>
          <a:xfrm>
            <a:off x="2057400" y="415873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 smtClean="0"/>
              <a:t>DesiredSpeed</a:t>
            </a:r>
            <a:endParaRPr lang="en-US" sz="1800" dirty="0"/>
          </a:p>
        </p:txBody>
      </p:sp>
      <p:grpSp>
        <p:nvGrpSpPr>
          <p:cNvPr id="11" name="Group 50"/>
          <p:cNvGrpSpPr/>
          <p:nvPr/>
        </p:nvGrpSpPr>
        <p:grpSpPr>
          <a:xfrm>
            <a:off x="3505200" y="0"/>
            <a:ext cx="1447800" cy="1390710"/>
            <a:chOff x="6629400" y="5181600"/>
            <a:chExt cx="1447800" cy="1390710"/>
          </a:xfrm>
        </p:grpSpPr>
        <p:pic>
          <p:nvPicPr>
            <p:cNvPr id="36868" name="Picture 4" descr="Image Gallery: Car Safety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6629400" y="5181600"/>
              <a:ext cx="1447800" cy="965201"/>
            </a:xfrm>
            <a:prstGeom prst="rect">
              <a:avLst/>
            </a:prstGeom>
            <a:noFill/>
          </p:spPr>
        </p:pic>
        <p:sp>
          <p:nvSpPr>
            <p:cNvPr id="47" name="Rectangle 46"/>
            <p:cNvSpPr/>
            <p:nvPr/>
          </p:nvSpPr>
          <p:spPr>
            <a:xfrm>
              <a:off x="6629400" y="5181600"/>
              <a:ext cx="1447800" cy="1371601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6812873" y="6172200"/>
              <a:ext cx="107939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/>
                <a:t>Throttle </a:t>
              </a:r>
              <a:endParaRPr lang="en-US" sz="2000" dirty="0"/>
            </a:p>
          </p:txBody>
        </p:sp>
      </p:grpSp>
      <p:grpSp>
        <p:nvGrpSpPr>
          <p:cNvPr id="12" name="Group 56"/>
          <p:cNvGrpSpPr/>
          <p:nvPr/>
        </p:nvGrpSpPr>
        <p:grpSpPr>
          <a:xfrm>
            <a:off x="4191000" y="1371600"/>
            <a:ext cx="1295400" cy="914400"/>
            <a:chOff x="4267200" y="1905000"/>
            <a:chExt cx="1295400" cy="914400"/>
          </a:xfrm>
        </p:grpSpPr>
        <p:cxnSp>
          <p:nvCxnSpPr>
            <p:cNvPr id="54" name="Straight Arrow Connector 53"/>
            <p:cNvCxnSpPr/>
            <p:nvPr/>
          </p:nvCxnSpPr>
          <p:spPr bwMode="auto">
            <a:xfrm flipV="1">
              <a:off x="4267200" y="1905000"/>
              <a:ext cx="0" cy="9144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6" name="TextBox 55"/>
            <p:cNvSpPr txBox="1"/>
            <p:nvPr/>
          </p:nvSpPr>
          <p:spPr>
            <a:xfrm>
              <a:off x="4419600" y="2133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Force</a:t>
              </a:r>
              <a:endParaRPr lang="en-US" sz="1800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3" name="Picture 3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97" name="Acrobat Document" r:id="rId7" imgW="4790808" imgH="6162472" progId="AcroExch.Document.7">
                    <p:embed/>
                  </p:oleObj>
                </mc:Choice>
                <mc:Fallback>
                  <p:oleObj name="Acrobat Document" r:id="rId7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5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8"/>
          <p:cNvGrpSpPr/>
          <p:nvPr/>
        </p:nvGrpSpPr>
        <p:grpSpPr>
          <a:xfrm>
            <a:off x="3276600" y="1828800"/>
            <a:ext cx="2438400" cy="1600200"/>
            <a:chOff x="3505199" y="2971800"/>
            <a:chExt cx="1828800" cy="1219200"/>
          </a:xfrm>
        </p:grpSpPr>
        <p:sp>
          <p:nvSpPr>
            <p:cNvPr id="9" name="Rectangle 8"/>
            <p:cNvSpPr/>
            <p:nvPr/>
          </p:nvSpPr>
          <p:spPr>
            <a:xfrm>
              <a:off x="3505199" y="2971800"/>
              <a:ext cx="1828800" cy="12192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716907" y="3436257"/>
              <a:ext cx="1410434" cy="30484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err="1" smtClean="0"/>
                <a:t>CruiseController</a:t>
              </a:r>
              <a:endParaRPr lang="en-US" sz="2000" dirty="0"/>
            </a:p>
          </p:txBody>
        </p:sp>
      </p:grpSp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31"/>
          <p:cNvGrpSpPr/>
          <p:nvPr/>
        </p:nvGrpSpPr>
        <p:grpSpPr>
          <a:xfrm>
            <a:off x="5715000" y="1641932"/>
            <a:ext cx="1828800" cy="381000"/>
            <a:chOff x="4191000" y="1752600"/>
            <a:chExt cx="1828800" cy="381000"/>
          </a:xfrm>
        </p:grpSpPr>
        <p:cxnSp>
          <p:nvCxnSpPr>
            <p:cNvPr id="21" name="Straight Arrow Connector 20"/>
            <p:cNvCxnSpPr/>
            <p:nvPr/>
          </p:nvCxnSpPr>
          <p:spPr bwMode="auto">
            <a:xfrm flipH="1">
              <a:off x="4191000" y="21336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3" name="TextBox 22"/>
            <p:cNvSpPr txBox="1"/>
            <p:nvPr/>
          </p:nvSpPr>
          <p:spPr>
            <a:xfrm>
              <a:off x="4495800" y="1752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cruise</a:t>
              </a:r>
              <a:endParaRPr lang="en-US" sz="1800" dirty="0"/>
            </a:p>
          </p:txBody>
        </p:sp>
      </p:grpSp>
      <p:grpSp>
        <p:nvGrpSpPr>
          <p:cNvPr id="4" name="Group 32"/>
          <p:cNvGrpSpPr/>
          <p:nvPr/>
        </p:nvGrpSpPr>
        <p:grpSpPr>
          <a:xfrm>
            <a:off x="5715000" y="2251532"/>
            <a:ext cx="1828800" cy="381000"/>
            <a:chOff x="4191000" y="1752600"/>
            <a:chExt cx="1828800" cy="381000"/>
          </a:xfrm>
        </p:grpSpPr>
        <p:cxnSp>
          <p:nvCxnSpPr>
            <p:cNvPr id="34" name="Straight Arrow Connector 33"/>
            <p:cNvCxnSpPr/>
            <p:nvPr/>
          </p:nvCxnSpPr>
          <p:spPr bwMode="auto">
            <a:xfrm flipH="1">
              <a:off x="4191000" y="21336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5" name="TextBox 34"/>
            <p:cNvSpPr txBox="1"/>
            <p:nvPr/>
          </p:nvSpPr>
          <p:spPr>
            <a:xfrm>
              <a:off x="4191000" y="1752600"/>
              <a:ext cx="14478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pause</a:t>
              </a:r>
              <a:endParaRPr lang="en-US" sz="1800" dirty="0"/>
            </a:p>
          </p:txBody>
        </p:sp>
      </p:grpSp>
      <p:grpSp>
        <p:nvGrpSpPr>
          <p:cNvPr id="5" name="Group 35"/>
          <p:cNvGrpSpPr/>
          <p:nvPr/>
        </p:nvGrpSpPr>
        <p:grpSpPr>
          <a:xfrm>
            <a:off x="5715000" y="2861132"/>
            <a:ext cx="1828800" cy="381000"/>
            <a:chOff x="4191000" y="1752600"/>
            <a:chExt cx="1828800" cy="381000"/>
          </a:xfrm>
        </p:grpSpPr>
        <p:cxnSp>
          <p:nvCxnSpPr>
            <p:cNvPr id="37" name="Straight Arrow Connector 36"/>
            <p:cNvCxnSpPr/>
            <p:nvPr/>
          </p:nvCxnSpPr>
          <p:spPr bwMode="auto">
            <a:xfrm flipH="1">
              <a:off x="4191000" y="2133600"/>
              <a:ext cx="1828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>
              <a:off x="4495800" y="1752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inc/</a:t>
              </a:r>
              <a:r>
                <a:rPr lang="en-US" sz="1800" dirty="0" err="1" smtClean="0"/>
                <a:t>dec</a:t>
              </a:r>
              <a:endParaRPr lang="en-US" sz="1800" dirty="0"/>
            </a:p>
          </p:txBody>
        </p:sp>
      </p:grpSp>
      <p:grpSp>
        <p:nvGrpSpPr>
          <p:cNvPr id="6" name="Group 31"/>
          <p:cNvGrpSpPr/>
          <p:nvPr/>
        </p:nvGrpSpPr>
        <p:grpSpPr>
          <a:xfrm>
            <a:off x="1981200" y="2251532"/>
            <a:ext cx="1447800" cy="381000"/>
            <a:chOff x="4191000" y="1752600"/>
            <a:chExt cx="1447800" cy="381000"/>
          </a:xfrm>
        </p:grpSpPr>
        <p:cxnSp>
          <p:nvCxnSpPr>
            <p:cNvPr id="27" name="Straight Arrow Connector 26"/>
            <p:cNvCxnSpPr/>
            <p:nvPr/>
          </p:nvCxnSpPr>
          <p:spPr bwMode="auto">
            <a:xfrm flipH="1">
              <a:off x="4191000" y="2133600"/>
              <a:ext cx="12954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>
              <a:off x="4495800" y="1752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speed</a:t>
              </a:r>
              <a:endParaRPr lang="en-US" sz="1800" dirty="0"/>
            </a:p>
          </p:txBody>
        </p:sp>
      </p:grpSp>
      <p:cxnSp>
        <p:nvCxnSpPr>
          <p:cNvPr id="39" name="Straight Arrow Connector 38"/>
          <p:cNvCxnSpPr/>
          <p:nvPr/>
        </p:nvCxnSpPr>
        <p:spPr bwMode="auto">
          <a:xfrm flipV="1">
            <a:off x="5105400" y="3429000"/>
            <a:ext cx="0" cy="76200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arrow" w="med" len="med"/>
            <a:tailEnd type="none"/>
          </a:ln>
          <a:effectLst/>
        </p:spPr>
      </p:cxnSp>
      <p:sp>
        <p:nvSpPr>
          <p:cNvPr id="40" name="TextBox 39"/>
          <p:cNvSpPr txBox="1"/>
          <p:nvPr/>
        </p:nvSpPr>
        <p:spPr>
          <a:xfrm>
            <a:off x="5181600" y="3695700"/>
            <a:ext cx="1143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speed</a:t>
            </a:r>
            <a:endParaRPr lang="en-US" sz="1800" dirty="0"/>
          </a:p>
        </p:txBody>
      </p:sp>
      <p:cxnSp>
        <p:nvCxnSpPr>
          <p:cNvPr id="44" name="Straight Arrow Connector 43"/>
          <p:cNvCxnSpPr/>
          <p:nvPr/>
        </p:nvCxnSpPr>
        <p:spPr bwMode="auto">
          <a:xfrm flipV="1">
            <a:off x="4038600" y="3429000"/>
            <a:ext cx="0" cy="76200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arrow" w="med" len="med"/>
            <a:tailEnd type="none"/>
          </a:ln>
          <a:effectLst/>
        </p:spPr>
      </p:cxnSp>
      <p:sp>
        <p:nvSpPr>
          <p:cNvPr id="45" name="TextBox 44"/>
          <p:cNvSpPr txBox="1"/>
          <p:nvPr/>
        </p:nvSpPr>
        <p:spPr>
          <a:xfrm>
            <a:off x="2286000" y="3701534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 smtClean="0"/>
              <a:t>DesiredSpeed</a:t>
            </a:r>
            <a:endParaRPr lang="en-US" sz="1800" dirty="0"/>
          </a:p>
        </p:txBody>
      </p:sp>
      <p:grpSp>
        <p:nvGrpSpPr>
          <p:cNvPr id="7" name="Group 56"/>
          <p:cNvGrpSpPr/>
          <p:nvPr/>
        </p:nvGrpSpPr>
        <p:grpSpPr>
          <a:xfrm>
            <a:off x="4419600" y="1143000"/>
            <a:ext cx="1219200" cy="685800"/>
            <a:chOff x="4267200" y="2133600"/>
            <a:chExt cx="1219200" cy="685800"/>
          </a:xfrm>
        </p:grpSpPr>
        <p:cxnSp>
          <p:nvCxnSpPr>
            <p:cNvPr id="54" name="Straight Arrow Connector 53"/>
            <p:cNvCxnSpPr/>
            <p:nvPr/>
          </p:nvCxnSpPr>
          <p:spPr bwMode="auto">
            <a:xfrm flipV="1">
              <a:off x="4267200" y="2133600"/>
              <a:ext cx="0" cy="6858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6" name="TextBox 55"/>
            <p:cNvSpPr txBox="1"/>
            <p:nvPr/>
          </p:nvSpPr>
          <p:spPr>
            <a:xfrm>
              <a:off x="4343400" y="22860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Force</a:t>
              </a:r>
              <a:endParaRPr lang="en-US" sz="1800" dirty="0"/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Compositional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Text Box 4"/>
          <p:cNvSpPr txBox="1">
            <a:spLocks noChangeArrowheads="1"/>
          </p:cNvSpPr>
          <p:nvPr/>
        </p:nvSpPr>
        <p:spPr bwMode="auto">
          <a:xfrm>
            <a:off x="609600" y="4800600"/>
            <a:ext cx="79248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How to break up the </a:t>
            </a:r>
            <a:r>
              <a:rPr lang="en-US" sz="2000" dirty="0" smtClean="0"/>
              <a:t>computation</a:t>
            </a:r>
            <a:r>
              <a:rPr lang="en-US" sz="2000" dirty="0" smtClean="0">
                <a:solidFill>
                  <a:schemeClr val="tx1"/>
                </a:solidFill>
              </a:rPr>
              <a:t> of the cruise controller into subtasks?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2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2590800" y="2209801"/>
            <a:ext cx="2743200" cy="2819400"/>
          </a:xfrm>
          <a:prstGeom prst="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31"/>
          <p:cNvGrpSpPr/>
          <p:nvPr/>
        </p:nvGrpSpPr>
        <p:grpSpPr>
          <a:xfrm>
            <a:off x="4800600" y="3657600"/>
            <a:ext cx="2743200" cy="381000"/>
            <a:chOff x="3505200" y="1752600"/>
            <a:chExt cx="2743200" cy="381000"/>
          </a:xfrm>
        </p:grpSpPr>
        <p:cxnSp>
          <p:nvCxnSpPr>
            <p:cNvPr id="21" name="Straight Arrow Connector 20"/>
            <p:cNvCxnSpPr/>
            <p:nvPr/>
          </p:nvCxnSpPr>
          <p:spPr bwMode="auto">
            <a:xfrm flipH="1">
              <a:off x="3505200" y="2133600"/>
              <a:ext cx="16002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3" name="TextBox 22"/>
            <p:cNvSpPr txBox="1"/>
            <p:nvPr/>
          </p:nvSpPr>
          <p:spPr>
            <a:xfrm>
              <a:off x="5105400" y="1752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cruise</a:t>
              </a:r>
              <a:endParaRPr lang="en-US" sz="1800" dirty="0"/>
            </a:p>
          </p:txBody>
        </p:sp>
      </p:grpSp>
      <p:cxnSp>
        <p:nvCxnSpPr>
          <p:cNvPr id="34" name="Straight Arrow Connector 33"/>
          <p:cNvCxnSpPr/>
          <p:nvPr/>
        </p:nvCxnSpPr>
        <p:spPr bwMode="auto">
          <a:xfrm flipH="1">
            <a:off x="4800600" y="4343400"/>
            <a:ext cx="16764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6477000" y="41148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pause</a:t>
            </a:r>
            <a:endParaRPr lang="en-US" sz="1800" dirty="0"/>
          </a:p>
        </p:txBody>
      </p:sp>
      <p:grpSp>
        <p:nvGrpSpPr>
          <p:cNvPr id="3" name="Group 35"/>
          <p:cNvGrpSpPr/>
          <p:nvPr/>
        </p:nvGrpSpPr>
        <p:grpSpPr>
          <a:xfrm>
            <a:off x="4800600" y="4572000"/>
            <a:ext cx="2743200" cy="381000"/>
            <a:chOff x="3429000" y="1981200"/>
            <a:chExt cx="2743200" cy="381000"/>
          </a:xfrm>
        </p:grpSpPr>
        <p:cxnSp>
          <p:nvCxnSpPr>
            <p:cNvPr id="37" name="Straight Arrow Connector 36"/>
            <p:cNvCxnSpPr/>
            <p:nvPr/>
          </p:nvCxnSpPr>
          <p:spPr bwMode="auto">
            <a:xfrm flipH="1">
              <a:off x="3429000" y="1981200"/>
              <a:ext cx="16764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>
              <a:off x="5029200" y="19812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inc/</a:t>
              </a:r>
              <a:r>
                <a:rPr lang="en-US" sz="1800" dirty="0" err="1" smtClean="0"/>
                <a:t>dec</a:t>
              </a:r>
              <a:endParaRPr lang="en-US" sz="1800" dirty="0"/>
            </a:p>
          </p:txBody>
        </p:sp>
      </p:grpSp>
      <p:grpSp>
        <p:nvGrpSpPr>
          <p:cNvPr id="4" name="Group 31"/>
          <p:cNvGrpSpPr/>
          <p:nvPr/>
        </p:nvGrpSpPr>
        <p:grpSpPr>
          <a:xfrm>
            <a:off x="1447800" y="3962400"/>
            <a:ext cx="1676400" cy="381000"/>
            <a:chOff x="4648200" y="1752600"/>
            <a:chExt cx="1676400" cy="381000"/>
          </a:xfrm>
        </p:grpSpPr>
        <p:cxnSp>
          <p:nvCxnSpPr>
            <p:cNvPr id="27" name="Straight Arrow Connector 26"/>
            <p:cNvCxnSpPr/>
            <p:nvPr/>
          </p:nvCxnSpPr>
          <p:spPr bwMode="auto">
            <a:xfrm flipH="1">
              <a:off x="4648200" y="2133600"/>
              <a:ext cx="16764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>
              <a:off x="4724400" y="1752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speed</a:t>
              </a:r>
              <a:endParaRPr lang="en-US" sz="1800" dirty="0"/>
            </a:p>
          </p:txBody>
        </p:sp>
      </p:grpSp>
      <p:grpSp>
        <p:nvGrpSpPr>
          <p:cNvPr id="5" name="Group 29"/>
          <p:cNvGrpSpPr/>
          <p:nvPr/>
        </p:nvGrpSpPr>
        <p:grpSpPr>
          <a:xfrm>
            <a:off x="1676400" y="4724400"/>
            <a:ext cx="4038600" cy="1066800"/>
            <a:chOff x="2286000" y="3124200"/>
            <a:chExt cx="4038600" cy="1066800"/>
          </a:xfrm>
        </p:grpSpPr>
        <p:cxnSp>
          <p:nvCxnSpPr>
            <p:cNvPr id="39" name="Straight Arrow Connector 38"/>
            <p:cNvCxnSpPr/>
            <p:nvPr/>
          </p:nvCxnSpPr>
          <p:spPr bwMode="auto">
            <a:xfrm flipV="1">
              <a:off x="5105400" y="3124200"/>
              <a:ext cx="0" cy="10668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40" name="TextBox 39"/>
            <p:cNvSpPr txBox="1"/>
            <p:nvPr/>
          </p:nvSpPr>
          <p:spPr>
            <a:xfrm>
              <a:off x="5181600" y="36957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speed</a:t>
              </a:r>
              <a:endParaRPr lang="en-US" sz="1800" dirty="0"/>
            </a:p>
          </p:txBody>
        </p:sp>
        <p:cxnSp>
          <p:nvCxnSpPr>
            <p:cNvPr id="44" name="Straight Arrow Connector 43"/>
            <p:cNvCxnSpPr/>
            <p:nvPr/>
          </p:nvCxnSpPr>
          <p:spPr bwMode="auto">
            <a:xfrm flipV="1">
              <a:off x="4038600" y="3124200"/>
              <a:ext cx="0" cy="10668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45" name="TextBox 44"/>
            <p:cNvSpPr txBox="1"/>
            <p:nvPr/>
          </p:nvSpPr>
          <p:spPr>
            <a:xfrm>
              <a:off x="2286000" y="3701534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 smtClean="0"/>
                <a:t>DesiredSpeed</a:t>
              </a:r>
              <a:endParaRPr lang="en-US" sz="1800" dirty="0"/>
            </a:p>
          </p:txBody>
        </p:sp>
      </p:grpSp>
      <p:grpSp>
        <p:nvGrpSpPr>
          <p:cNvPr id="6" name="Group 56"/>
          <p:cNvGrpSpPr/>
          <p:nvPr/>
        </p:nvGrpSpPr>
        <p:grpSpPr>
          <a:xfrm>
            <a:off x="4038600" y="1143000"/>
            <a:ext cx="1143000" cy="1295400"/>
            <a:chOff x="4343400" y="1981200"/>
            <a:chExt cx="1143000" cy="1295400"/>
          </a:xfrm>
        </p:grpSpPr>
        <p:cxnSp>
          <p:nvCxnSpPr>
            <p:cNvPr id="54" name="Straight Arrow Connector 53"/>
            <p:cNvCxnSpPr/>
            <p:nvPr/>
          </p:nvCxnSpPr>
          <p:spPr bwMode="auto">
            <a:xfrm flipV="1">
              <a:off x="4343400" y="1981200"/>
              <a:ext cx="0" cy="12954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56" name="TextBox 55"/>
            <p:cNvSpPr txBox="1"/>
            <p:nvPr/>
          </p:nvSpPr>
          <p:spPr>
            <a:xfrm>
              <a:off x="4343400" y="22860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Force</a:t>
              </a:r>
              <a:endParaRPr lang="en-US" sz="1800" dirty="0"/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Decomposing the Cruise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7" name="Group 32"/>
          <p:cNvGrpSpPr/>
          <p:nvPr/>
        </p:nvGrpSpPr>
        <p:grpSpPr>
          <a:xfrm>
            <a:off x="3124200" y="3810000"/>
            <a:ext cx="1676400" cy="914400"/>
            <a:chOff x="2438400" y="2971800"/>
            <a:chExt cx="1676400" cy="914400"/>
          </a:xfrm>
        </p:grpSpPr>
        <p:sp>
          <p:nvSpPr>
            <p:cNvPr id="31" name="Rectangle 30"/>
            <p:cNvSpPr/>
            <p:nvPr/>
          </p:nvSpPr>
          <p:spPr>
            <a:xfrm>
              <a:off x="2438400" y="2971800"/>
              <a:ext cx="1676400" cy="9144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590800" y="3244334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err="1" smtClean="0"/>
                <a:t>SetSpeed</a:t>
              </a:r>
              <a:endParaRPr lang="en-US" sz="1800" dirty="0"/>
            </a:p>
          </p:txBody>
        </p:sp>
      </p:grpSp>
      <p:grpSp>
        <p:nvGrpSpPr>
          <p:cNvPr id="8" name="Group 35"/>
          <p:cNvGrpSpPr/>
          <p:nvPr/>
        </p:nvGrpSpPr>
        <p:grpSpPr>
          <a:xfrm>
            <a:off x="3124200" y="2438400"/>
            <a:ext cx="1676400" cy="914400"/>
            <a:chOff x="2438400" y="2971800"/>
            <a:chExt cx="1676400" cy="914400"/>
          </a:xfrm>
        </p:grpSpPr>
        <p:sp>
          <p:nvSpPr>
            <p:cNvPr id="41" name="Rectangle 40"/>
            <p:cNvSpPr/>
            <p:nvPr/>
          </p:nvSpPr>
          <p:spPr>
            <a:xfrm>
              <a:off x="2438400" y="2971800"/>
              <a:ext cx="1676400" cy="9144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438400" y="3244334"/>
              <a:ext cx="1676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err="1" smtClean="0"/>
                <a:t>ControlSpeed</a:t>
              </a:r>
              <a:endParaRPr lang="en-US" sz="1800" dirty="0"/>
            </a:p>
          </p:txBody>
        </p:sp>
      </p:grpSp>
      <p:cxnSp>
        <p:nvCxnSpPr>
          <p:cNvPr id="66" name="Straight Arrow Connector 65"/>
          <p:cNvCxnSpPr/>
          <p:nvPr/>
        </p:nvCxnSpPr>
        <p:spPr bwMode="auto">
          <a:xfrm flipV="1">
            <a:off x="3429000" y="3352800"/>
            <a:ext cx="0" cy="45720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68" name="Straight Arrow Connector 67"/>
          <p:cNvCxnSpPr/>
          <p:nvPr/>
        </p:nvCxnSpPr>
        <p:spPr bwMode="auto">
          <a:xfrm flipV="1">
            <a:off x="4419600" y="3352800"/>
            <a:ext cx="0" cy="45720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224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981200" y="3391495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err="1" smtClean="0"/>
              <a:t>DesiredSpeed</a:t>
            </a:r>
            <a:endParaRPr lang="en-US" sz="1800" dirty="0"/>
          </a:p>
        </p:txBody>
      </p:sp>
      <p:sp>
        <p:nvSpPr>
          <p:cNvPr id="50" name="TextBox 49"/>
          <p:cNvSpPr txBox="1"/>
          <p:nvPr/>
        </p:nvSpPr>
        <p:spPr>
          <a:xfrm>
            <a:off x="4381500" y="3362144"/>
            <a:ext cx="11430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speed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31"/>
          <p:cNvGrpSpPr/>
          <p:nvPr/>
        </p:nvGrpSpPr>
        <p:grpSpPr>
          <a:xfrm>
            <a:off x="4876800" y="1600200"/>
            <a:ext cx="1828800" cy="381000"/>
            <a:chOff x="3505200" y="1752600"/>
            <a:chExt cx="1828800" cy="381000"/>
          </a:xfrm>
        </p:grpSpPr>
        <p:cxnSp>
          <p:nvCxnSpPr>
            <p:cNvPr id="21" name="Straight Arrow Connector 20"/>
            <p:cNvCxnSpPr/>
            <p:nvPr/>
          </p:nvCxnSpPr>
          <p:spPr bwMode="auto">
            <a:xfrm flipH="1">
              <a:off x="3505200" y="2133600"/>
              <a:ext cx="6858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23" name="TextBox 22"/>
            <p:cNvSpPr txBox="1"/>
            <p:nvPr/>
          </p:nvSpPr>
          <p:spPr>
            <a:xfrm>
              <a:off x="4191000" y="1752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cruise</a:t>
              </a:r>
              <a:endParaRPr lang="en-US" sz="1800" dirty="0"/>
            </a:p>
          </p:txBody>
        </p:sp>
      </p:grpSp>
      <p:cxnSp>
        <p:nvCxnSpPr>
          <p:cNvPr id="34" name="Straight Arrow Connector 33"/>
          <p:cNvCxnSpPr/>
          <p:nvPr/>
        </p:nvCxnSpPr>
        <p:spPr bwMode="auto">
          <a:xfrm flipH="1">
            <a:off x="4876800" y="2286000"/>
            <a:ext cx="7620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5638800" y="21336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pause</a:t>
            </a:r>
            <a:endParaRPr lang="en-US" sz="1800" dirty="0"/>
          </a:p>
        </p:txBody>
      </p:sp>
      <p:grpSp>
        <p:nvGrpSpPr>
          <p:cNvPr id="3" name="Group 35"/>
          <p:cNvGrpSpPr/>
          <p:nvPr/>
        </p:nvGrpSpPr>
        <p:grpSpPr>
          <a:xfrm>
            <a:off x="4876800" y="2590800"/>
            <a:ext cx="1828800" cy="381000"/>
            <a:chOff x="3429000" y="1981200"/>
            <a:chExt cx="1828800" cy="381000"/>
          </a:xfrm>
        </p:grpSpPr>
        <p:cxnSp>
          <p:nvCxnSpPr>
            <p:cNvPr id="37" name="Straight Arrow Connector 36"/>
            <p:cNvCxnSpPr/>
            <p:nvPr/>
          </p:nvCxnSpPr>
          <p:spPr bwMode="auto">
            <a:xfrm flipH="1">
              <a:off x="3429000" y="1981200"/>
              <a:ext cx="7620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sp>
          <p:nvSpPr>
            <p:cNvPr id="38" name="TextBox 37"/>
            <p:cNvSpPr txBox="1"/>
            <p:nvPr/>
          </p:nvSpPr>
          <p:spPr>
            <a:xfrm>
              <a:off x="4114800" y="19812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inc/</a:t>
              </a:r>
              <a:r>
                <a:rPr lang="en-US" sz="1800" dirty="0" err="1" smtClean="0"/>
                <a:t>dec</a:t>
              </a:r>
              <a:endParaRPr lang="en-US" sz="1800" dirty="0"/>
            </a:p>
          </p:txBody>
        </p:sp>
      </p:grpSp>
      <p:grpSp>
        <p:nvGrpSpPr>
          <p:cNvPr id="4" name="Group 31"/>
          <p:cNvGrpSpPr/>
          <p:nvPr/>
        </p:nvGrpSpPr>
        <p:grpSpPr>
          <a:xfrm>
            <a:off x="1600200" y="1981200"/>
            <a:ext cx="1600200" cy="381000"/>
            <a:chOff x="4724400" y="1752600"/>
            <a:chExt cx="1600200" cy="381000"/>
          </a:xfrm>
        </p:grpSpPr>
        <p:cxnSp>
          <p:nvCxnSpPr>
            <p:cNvPr id="27" name="Straight Arrow Connector 26"/>
            <p:cNvCxnSpPr>
              <a:endCxn id="28" idx="2"/>
            </p:cNvCxnSpPr>
            <p:nvPr/>
          </p:nvCxnSpPr>
          <p:spPr bwMode="auto">
            <a:xfrm flipH="1">
              <a:off x="5295900" y="2133600"/>
              <a:ext cx="10287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>
              <a:off x="4724400" y="1752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speed</a:t>
              </a:r>
              <a:endParaRPr lang="en-US" sz="1800" dirty="0"/>
            </a:p>
          </p:txBody>
        </p:sp>
      </p:grpSp>
      <p:grpSp>
        <p:nvGrpSpPr>
          <p:cNvPr id="5" name="Group 29"/>
          <p:cNvGrpSpPr/>
          <p:nvPr/>
        </p:nvGrpSpPr>
        <p:grpSpPr>
          <a:xfrm>
            <a:off x="1981200" y="2743200"/>
            <a:ext cx="1981200" cy="826532"/>
            <a:chOff x="2057400" y="3124200"/>
            <a:chExt cx="1981200" cy="826532"/>
          </a:xfrm>
        </p:grpSpPr>
        <p:cxnSp>
          <p:nvCxnSpPr>
            <p:cNvPr id="44" name="Straight Arrow Connector 43"/>
            <p:cNvCxnSpPr/>
            <p:nvPr/>
          </p:nvCxnSpPr>
          <p:spPr bwMode="auto">
            <a:xfrm flipV="1">
              <a:off x="4038600" y="3124200"/>
              <a:ext cx="0" cy="6858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45" name="TextBox 44"/>
            <p:cNvSpPr txBox="1"/>
            <p:nvPr/>
          </p:nvSpPr>
          <p:spPr>
            <a:xfrm>
              <a:off x="2057400" y="3581400"/>
              <a:ext cx="1828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 smtClean="0"/>
                <a:t>DesiredSpeed</a:t>
              </a:r>
              <a:endParaRPr lang="en-US" sz="1800" dirty="0"/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SetSpeed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Component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6" name="Group 32"/>
          <p:cNvGrpSpPr/>
          <p:nvPr/>
        </p:nvGrpSpPr>
        <p:grpSpPr>
          <a:xfrm>
            <a:off x="3200400" y="1828800"/>
            <a:ext cx="1676400" cy="914400"/>
            <a:chOff x="2438400" y="2971800"/>
            <a:chExt cx="1676400" cy="914400"/>
          </a:xfrm>
        </p:grpSpPr>
        <p:sp>
          <p:nvSpPr>
            <p:cNvPr id="31" name="Rectangle 30"/>
            <p:cNvSpPr/>
            <p:nvPr/>
          </p:nvSpPr>
          <p:spPr>
            <a:xfrm>
              <a:off x="2438400" y="2971800"/>
              <a:ext cx="1676400" cy="9144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590800" y="3244334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err="1" smtClean="0"/>
                <a:t>SetSpeed</a:t>
              </a:r>
              <a:endParaRPr lang="en-US" sz="1800" dirty="0"/>
            </a:p>
          </p:txBody>
        </p:sp>
      </p:grpSp>
      <p:sp>
        <p:nvSpPr>
          <p:cNvPr id="52" name="Text Box 4"/>
          <p:cNvSpPr txBox="1">
            <a:spLocks noChangeArrowheads="1"/>
          </p:cNvSpPr>
          <p:nvPr/>
        </p:nvSpPr>
        <p:spPr bwMode="auto">
          <a:xfrm>
            <a:off x="914400" y="4038600"/>
            <a:ext cx="7239000" cy="86177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Goal: Compute the desired cruising speed in response to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    the commands from the driver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326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SetSpeed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: State Machines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2" name="Group 35"/>
          <p:cNvGrpSpPr/>
          <p:nvPr/>
        </p:nvGrpSpPr>
        <p:grpSpPr>
          <a:xfrm>
            <a:off x="2667000" y="2438400"/>
            <a:ext cx="1066800" cy="880646"/>
            <a:chOff x="3048000" y="3733800"/>
            <a:chExt cx="1066800" cy="880646"/>
          </a:xfrm>
        </p:grpSpPr>
        <p:sp>
          <p:nvSpPr>
            <p:cNvPr id="26" name="Oval 25"/>
            <p:cNvSpPr/>
            <p:nvPr/>
          </p:nvSpPr>
          <p:spPr>
            <a:xfrm>
              <a:off x="3048000" y="3733800"/>
              <a:ext cx="1066800" cy="880646"/>
            </a:xfrm>
            <a:prstGeom prst="ellipse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00400" y="3962400"/>
              <a:ext cx="8382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OFF</a:t>
              </a:r>
              <a:endParaRPr lang="en-US" sz="2000" dirty="0"/>
            </a:p>
          </p:txBody>
        </p:sp>
      </p:grpSp>
      <p:sp>
        <p:nvSpPr>
          <p:cNvPr id="33" name="Arc 32"/>
          <p:cNvSpPr/>
          <p:nvPr/>
        </p:nvSpPr>
        <p:spPr>
          <a:xfrm>
            <a:off x="2895600" y="20574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/>
          <p:nvPr/>
        </p:nvCxnSpPr>
        <p:spPr>
          <a:xfrm>
            <a:off x="2133600" y="2895600"/>
            <a:ext cx="533400" cy="0"/>
          </a:xfrm>
          <a:prstGeom prst="straightConnector1">
            <a:avLst/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39"/>
          <p:cNvGrpSpPr/>
          <p:nvPr/>
        </p:nvGrpSpPr>
        <p:grpSpPr>
          <a:xfrm>
            <a:off x="5334000" y="2514600"/>
            <a:ext cx="1066800" cy="880646"/>
            <a:chOff x="3048000" y="3733800"/>
            <a:chExt cx="1066800" cy="880646"/>
          </a:xfrm>
        </p:grpSpPr>
        <p:sp>
          <p:nvSpPr>
            <p:cNvPr id="41" name="Oval 40"/>
            <p:cNvSpPr/>
            <p:nvPr/>
          </p:nvSpPr>
          <p:spPr>
            <a:xfrm>
              <a:off x="3048000" y="3733800"/>
              <a:ext cx="1066800" cy="880646"/>
            </a:xfrm>
            <a:prstGeom prst="ellipse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3200400" y="3962400"/>
              <a:ext cx="8382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dirty="0" smtClean="0"/>
                <a:t>ON</a:t>
              </a:r>
              <a:endParaRPr lang="en-US" sz="2000" dirty="0"/>
            </a:p>
          </p:txBody>
        </p:sp>
      </p:grpSp>
      <p:grpSp>
        <p:nvGrpSpPr>
          <p:cNvPr id="4" name="Group 45"/>
          <p:cNvGrpSpPr/>
          <p:nvPr/>
        </p:nvGrpSpPr>
        <p:grpSpPr>
          <a:xfrm>
            <a:off x="3810000" y="4343400"/>
            <a:ext cx="1143000" cy="880646"/>
            <a:chOff x="3048000" y="3733800"/>
            <a:chExt cx="1143000" cy="880646"/>
          </a:xfrm>
        </p:grpSpPr>
        <p:sp>
          <p:nvSpPr>
            <p:cNvPr id="47" name="Oval 46"/>
            <p:cNvSpPr/>
            <p:nvPr/>
          </p:nvSpPr>
          <p:spPr>
            <a:xfrm>
              <a:off x="3048000" y="3733800"/>
              <a:ext cx="1066800" cy="880646"/>
            </a:xfrm>
            <a:prstGeom prst="ellipse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3048000" y="3962400"/>
              <a:ext cx="1143000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PAUSED</a:t>
              </a:r>
              <a:endParaRPr lang="en-US" sz="1800" dirty="0"/>
            </a:p>
          </p:txBody>
        </p:sp>
      </p:grpSp>
      <p:grpSp>
        <p:nvGrpSpPr>
          <p:cNvPr id="5" name="Group 52"/>
          <p:cNvGrpSpPr/>
          <p:nvPr/>
        </p:nvGrpSpPr>
        <p:grpSpPr>
          <a:xfrm>
            <a:off x="3733800" y="2449566"/>
            <a:ext cx="2133600" cy="397612"/>
            <a:chOff x="3733800" y="2421788"/>
            <a:chExt cx="2133600" cy="397612"/>
          </a:xfrm>
        </p:grpSpPr>
        <p:cxnSp>
          <p:nvCxnSpPr>
            <p:cNvPr id="30" name="Straight Arrow Connector 29"/>
            <p:cNvCxnSpPr/>
            <p:nvPr/>
          </p:nvCxnSpPr>
          <p:spPr>
            <a:xfrm>
              <a:off x="3733800" y="2819400"/>
              <a:ext cx="1676400" cy="0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3733800" y="2421788"/>
              <a:ext cx="2133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cruise: r := speed</a:t>
              </a:r>
              <a:endParaRPr lang="en-US" sz="1800" dirty="0"/>
            </a:p>
          </p:txBody>
        </p:sp>
      </p:grpSp>
      <p:grpSp>
        <p:nvGrpSpPr>
          <p:cNvPr id="6" name="Group 53"/>
          <p:cNvGrpSpPr/>
          <p:nvPr/>
        </p:nvGrpSpPr>
        <p:grpSpPr>
          <a:xfrm>
            <a:off x="3657600" y="3124200"/>
            <a:ext cx="1752600" cy="381000"/>
            <a:chOff x="3733800" y="2743200"/>
            <a:chExt cx="1752600" cy="381000"/>
          </a:xfrm>
        </p:grpSpPr>
        <p:cxnSp>
          <p:nvCxnSpPr>
            <p:cNvPr id="55" name="Straight Arrow Connector 54"/>
            <p:cNvCxnSpPr/>
            <p:nvPr/>
          </p:nvCxnSpPr>
          <p:spPr>
            <a:xfrm>
              <a:off x="3733800" y="2743200"/>
              <a:ext cx="1752600" cy="0"/>
            </a:xfrm>
            <a:prstGeom prst="straightConnector1">
              <a:avLst/>
            </a:prstGeom>
            <a:ln w="25400">
              <a:solidFill>
                <a:srgbClr val="00206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4038600" y="27432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cruise</a:t>
              </a:r>
              <a:endParaRPr lang="en-US" sz="1800" dirty="0"/>
            </a:p>
          </p:txBody>
        </p:sp>
      </p:grpSp>
      <p:grpSp>
        <p:nvGrpSpPr>
          <p:cNvPr id="7" name="Group 57"/>
          <p:cNvGrpSpPr/>
          <p:nvPr/>
        </p:nvGrpSpPr>
        <p:grpSpPr>
          <a:xfrm>
            <a:off x="4267200" y="3266278"/>
            <a:ext cx="1223029" cy="1153322"/>
            <a:chOff x="3657600" y="1742278"/>
            <a:chExt cx="1223029" cy="1153322"/>
          </a:xfrm>
        </p:grpSpPr>
        <p:cxnSp>
          <p:nvCxnSpPr>
            <p:cNvPr id="59" name="Straight Arrow Connector 58"/>
            <p:cNvCxnSpPr>
              <a:endCxn id="41" idx="3"/>
            </p:cNvCxnSpPr>
            <p:nvPr/>
          </p:nvCxnSpPr>
          <p:spPr>
            <a:xfrm flipV="1">
              <a:off x="4038600" y="1742278"/>
              <a:ext cx="842029" cy="1153322"/>
            </a:xfrm>
            <a:prstGeom prst="straightConnector1">
              <a:avLst/>
            </a:prstGeom>
            <a:ln w="25400">
              <a:solidFill>
                <a:srgbClr val="00206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3657600" y="20574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pause</a:t>
              </a:r>
              <a:endParaRPr lang="en-US" sz="1800" dirty="0"/>
            </a:p>
          </p:txBody>
        </p:sp>
      </p:grpSp>
      <p:grpSp>
        <p:nvGrpSpPr>
          <p:cNvPr id="8" name="Group 63"/>
          <p:cNvGrpSpPr/>
          <p:nvPr/>
        </p:nvGrpSpPr>
        <p:grpSpPr>
          <a:xfrm>
            <a:off x="4800600" y="3352800"/>
            <a:ext cx="1600200" cy="1219200"/>
            <a:chOff x="4038600" y="1676400"/>
            <a:chExt cx="1600200" cy="1219200"/>
          </a:xfrm>
        </p:grpSpPr>
        <p:cxnSp>
          <p:nvCxnSpPr>
            <p:cNvPr id="65" name="Straight Arrow Connector 64"/>
            <p:cNvCxnSpPr/>
            <p:nvPr/>
          </p:nvCxnSpPr>
          <p:spPr>
            <a:xfrm flipV="1">
              <a:off x="4038600" y="1676400"/>
              <a:ext cx="914400" cy="1219200"/>
            </a:xfrm>
            <a:prstGeom prst="straightConnector1">
              <a:avLst/>
            </a:prstGeom>
            <a:ln w="25400">
              <a:solidFill>
                <a:srgbClr val="00206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4495800" y="22098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pause</a:t>
              </a:r>
              <a:endParaRPr lang="en-US" sz="1800" dirty="0"/>
            </a:p>
          </p:txBody>
        </p:sp>
      </p:grpSp>
      <p:sp>
        <p:nvSpPr>
          <p:cNvPr id="68" name="TextBox 67"/>
          <p:cNvSpPr txBox="1"/>
          <p:nvPr/>
        </p:nvSpPr>
        <p:spPr>
          <a:xfrm>
            <a:off x="2133600" y="1871246"/>
            <a:ext cx="1143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pause, inc, </a:t>
            </a:r>
            <a:r>
              <a:rPr lang="en-US" sz="1800" dirty="0" err="1" smtClean="0"/>
              <a:t>dec</a:t>
            </a:r>
            <a:endParaRPr lang="en-US" sz="1800" dirty="0"/>
          </a:p>
        </p:txBody>
      </p:sp>
      <p:grpSp>
        <p:nvGrpSpPr>
          <p:cNvPr id="9" name="Group 68"/>
          <p:cNvGrpSpPr/>
          <p:nvPr/>
        </p:nvGrpSpPr>
        <p:grpSpPr>
          <a:xfrm>
            <a:off x="2819400" y="3319046"/>
            <a:ext cx="1146829" cy="1153322"/>
            <a:chOff x="3505200" y="1642646"/>
            <a:chExt cx="1146829" cy="1153322"/>
          </a:xfrm>
        </p:grpSpPr>
        <p:cxnSp>
          <p:nvCxnSpPr>
            <p:cNvPr id="70" name="Straight Arrow Connector 69"/>
            <p:cNvCxnSpPr>
              <a:stCxn id="47" idx="1"/>
              <a:endCxn id="26" idx="4"/>
            </p:cNvCxnSpPr>
            <p:nvPr/>
          </p:nvCxnSpPr>
          <p:spPr>
            <a:xfrm flipH="1" flipV="1">
              <a:off x="3886200" y="1642646"/>
              <a:ext cx="765829" cy="1153322"/>
            </a:xfrm>
            <a:prstGeom prst="straightConnector1">
              <a:avLst/>
            </a:prstGeom>
            <a:ln w="25400">
              <a:solidFill>
                <a:srgbClr val="002060"/>
              </a:solidFill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505200" y="22098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cruise</a:t>
              </a:r>
              <a:endParaRPr lang="en-US" sz="1800" dirty="0"/>
            </a:p>
          </p:txBody>
        </p:sp>
      </p:grpSp>
      <p:sp>
        <p:nvSpPr>
          <p:cNvPr id="74" name="Arc 73"/>
          <p:cNvSpPr/>
          <p:nvPr/>
        </p:nvSpPr>
        <p:spPr>
          <a:xfrm>
            <a:off x="5715000" y="21336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TextBox 74"/>
          <p:cNvSpPr txBox="1"/>
          <p:nvPr/>
        </p:nvSpPr>
        <p:spPr>
          <a:xfrm>
            <a:off x="6096000" y="1828800"/>
            <a:ext cx="2590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inc:  r := r+1</a:t>
            </a:r>
            <a:endParaRPr lang="en-US" sz="1800" dirty="0"/>
          </a:p>
        </p:txBody>
      </p:sp>
      <p:sp>
        <p:nvSpPr>
          <p:cNvPr id="76" name="Arc 75"/>
          <p:cNvSpPr/>
          <p:nvPr/>
        </p:nvSpPr>
        <p:spPr>
          <a:xfrm rot="5400000">
            <a:off x="6134100" y="24765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TextBox 76"/>
          <p:cNvSpPr txBox="1"/>
          <p:nvPr/>
        </p:nvSpPr>
        <p:spPr>
          <a:xfrm>
            <a:off x="6781800" y="26670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</a:t>
            </a:r>
            <a:r>
              <a:rPr lang="en-US" sz="1800" dirty="0" err="1" smtClean="0"/>
              <a:t>dec</a:t>
            </a:r>
            <a:r>
              <a:rPr lang="en-US" sz="1800" dirty="0" smtClean="0"/>
              <a:t>: r := r-1</a:t>
            </a:r>
            <a:endParaRPr lang="en-US" sz="1800" dirty="0"/>
          </a:p>
        </p:txBody>
      </p:sp>
      <p:sp>
        <p:nvSpPr>
          <p:cNvPr id="78" name="TextBox 77"/>
          <p:cNvSpPr txBox="1"/>
          <p:nvPr/>
        </p:nvSpPr>
        <p:spPr>
          <a:xfrm>
            <a:off x="5867400" y="4572000"/>
            <a:ext cx="2743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</a:t>
            </a:r>
            <a:r>
              <a:rPr lang="en-US" sz="1800" dirty="0" err="1" smtClean="0"/>
              <a:t>DesiredSpeed</a:t>
            </a:r>
            <a:r>
              <a:rPr lang="en-US" sz="1800" dirty="0" smtClean="0"/>
              <a:t> corresponds to the variable r</a:t>
            </a:r>
            <a:endParaRPr lang="en-US" sz="1800" dirty="0"/>
          </a:p>
        </p:txBody>
      </p:sp>
      <p:sp>
        <p:nvSpPr>
          <p:cNvPr id="79" name="Arc 78"/>
          <p:cNvSpPr/>
          <p:nvPr/>
        </p:nvSpPr>
        <p:spPr>
          <a:xfrm flipV="1">
            <a:off x="4114800" y="4800600"/>
            <a:ext cx="457200" cy="838200"/>
          </a:xfrm>
          <a:prstGeom prst="arc">
            <a:avLst>
              <a:gd name="adj1" fmla="val 10591770"/>
              <a:gd name="adj2" fmla="val 0"/>
            </a:avLst>
          </a:prstGeom>
          <a:ln w="25400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/>
          <p:cNvSpPr txBox="1"/>
          <p:nvPr/>
        </p:nvSpPr>
        <p:spPr>
          <a:xfrm>
            <a:off x="3048000" y="5257800"/>
            <a:ext cx="1295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inc, </a:t>
            </a:r>
            <a:r>
              <a:rPr lang="en-US" sz="1800" dirty="0" err="1" smtClean="0"/>
              <a:t>dec</a:t>
            </a:r>
            <a:endParaRPr lang="en-US" sz="1800" dirty="0"/>
          </a:p>
        </p:txBody>
      </p:sp>
      <p:grpSp>
        <p:nvGrpSpPr>
          <p:cNvPr id="50" name="Group 4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2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4295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68" grpId="0"/>
      <p:bldP spid="74" grpId="0" animBg="1"/>
      <p:bldP spid="75" grpId="0"/>
      <p:bldP spid="76" grpId="0" animBg="1"/>
      <p:bldP spid="77" grpId="0"/>
      <p:bldP spid="78" grpId="0"/>
      <p:bldP spid="79" grpId="0" animBg="1"/>
      <p:bldP spid="8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Embedded Systems Everywhere!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57400" y="1447800"/>
            <a:ext cx="1371600" cy="911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67200" y="1371600"/>
            <a:ext cx="1295400" cy="857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7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6248400" y="1600200"/>
            <a:ext cx="1619250" cy="1146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2" name="Picture 8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1066800" y="2743200"/>
            <a:ext cx="1089025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3" name="Picture 9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2590800" y="4114800"/>
            <a:ext cx="1219200" cy="1073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4" name="Picture 12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6781800" y="2971800"/>
            <a:ext cx="1192213" cy="1524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5" name="Picture 13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800600" y="4038600"/>
            <a:ext cx="973138" cy="11382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6" name="Cloud"/>
          <p:cNvSpPr>
            <a:spLocks noChangeAspect="1" noEditPoints="1" noChangeArrowheads="1"/>
          </p:cNvSpPr>
          <p:nvPr/>
        </p:nvSpPr>
        <p:spPr bwMode="auto">
          <a:xfrm>
            <a:off x="2286000" y="2438400"/>
            <a:ext cx="4114800" cy="1379538"/>
          </a:xfrm>
          <a:custGeom>
            <a:avLst/>
            <a:gdLst>
              <a:gd name="T0" fmla="*/ 67 w 21600"/>
              <a:gd name="T1" fmla="*/ 10800 h 21600"/>
              <a:gd name="T2" fmla="*/ 10800 w 21600"/>
              <a:gd name="T3" fmla="*/ 21577 h 21600"/>
              <a:gd name="T4" fmla="*/ 21582 w 21600"/>
              <a:gd name="T5" fmla="*/ 10800 h 21600"/>
              <a:gd name="T6" fmla="*/ 10800 w 21600"/>
              <a:gd name="T7" fmla="*/ 1235 h 21600"/>
              <a:gd name="T8" fmla="*/ 2977 w 21600"/>
              <a:gd name="T9" fmla="*/ 3262 h 21600"/>
              <a:gd name="T10" fmla="*/ 17087 w 21600"/>
              <a:gd name="T11" fmla="*/ 17337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T8" t="T9" r="T10" b="T11"/>
            <a:pathLst>
              <a:path w="21600" h="21600" extrusionOk="0">
                <a:moveTo>
                  <a:pt x="1949" y="7180"/>
                </a:moveTo>
                <a:cubicBezTo>
                  <a:pt x="841" y="7336"/>
                  <a:pt x="0" y="8613"/>
                  <a:pt x="0" y="10137"/>
                </a:cubicBezTo>
                <a:cubicBezTo>
                  <a:pt x="-1" y="11192"/>
                  <a:pt x="409" y="12169"/>
                  <a:pt x="1074" y="12702"/>
                </a:cubicBezTo>
                <a:lnTo>
                  <a:pt x="1063" y="12668"/>
                </a:lnTo>
                <a:cubicBezTo>
                  <a:pt x="685" y="13217"/>
                  <a:pt x="475" y="13940"/>
                  <a:pt x="475" y="14690"/>
                </a:cubicBezTo>
                <a:cubicBezTo>
                  <a:pt x="475" y="16325"/>
                  <a:pt x="1451" y="17650"/>
                  <a:pt x="2655" y="17650"/>
                </a:cubicBezTo>
                <a:cubicBezTo>
                  <a:pt x="2739" y="17650"/>
                  <a:pt x="2824" y="17643"/>
                  <a:pt x="2909" y="17629"/>
                </a:cubicBezTo>
                <a:lnTo>
                  <a:pt x="2897" y="17649"/>
                </a:lnTo>
                <a:cubicBezTo>
                  <a:pt x="3585" y="19288"/>
                  <a:pt x="4863" y="20300"/>
                  <a:pt x="6247" y="20300"/>
                </a:cubicBezTo>
                <a:cubicBezTo>
                  <a:pt x="6947" y="20299"/>
                  <a:pt x="7635" y="20039"/>
                  <a:pt x="8235" y="19546"/>
                </a:cubicBezTo>
                <a:lnTo>
                  <a:pt x="8229" y="19550"/>
                </a:lnTo>
                <a:cubicBezTo>
                  <a:pt x="8855" y="20829"/>
                  <a:pt x="9908" y="21597"/>
                  <a:pt x="11036" y="21597"/>
                </a:cubicBezTo>
                <a:cubicBezTo>
                  <a:pt x="12523" y="21596"/>
                  <a:pt x="13836" y="20267"/>
                  <a:pt x="14267" y="18324"/>
                </a:cubicBezTo>
                <a:lnTo>
                  <a:pt x="14270" y="18350"/>
                </a:lnTo>
                <a:cubicBezTo>
                  <a:pt x="14730" y="18740"/>
                  <a:pt x="15260" y="18947"/>
                  <a:pt x="15802" y="18947"/>
                </a:cubicBezTo>
                <a:cubicBezTo>
                  <a:pt x="17390" y="18946"/>
                  <a:pt x="18682" y="17205"/>
                  <a:pt x="18694" y="15045"/>
                </a:cubicBezTo>
                <a:lnTo>
                  <a:pt x="18689" y="15035"/>
                </a:lnTo>
                <a:cubicBezTo>
                  <a:pt x="20357" y="14710"/>
                  <a:pt x="21597" y="12765"/>
                  <a:pt x="21597" y="10472"/>
                </a:cubicBezTo>
                <a:cubicBezTo>
                  <a:pt x="21597" y="9456"/>
                  <a:pt x="21350" y="8469"/>
                  <a:pt x="20896" y="7663"/>
                </a:cubicBezTo>
                <a:lnTo>
                  <a:pt x="20889" y="7661"/>
                </a:lnTo>
                <a:cubicBezTo>
                  <a:pt x="21031" y="7208"/>
                  <a:pt x="21105" y="6721"/>
                  <a:pt x="21105" y="6228"/>
                </a:cubicBezTo>
                <a:cubicBezTo>
                  <a:pt x="21105" y="4588"/>
                  <a:pt x="20299" y="3150"/>
                  <a:pt x="19139" y="2719"/>
                </a:cubicBezTo>
                <a:lnTo>
                  <a:pt x="19148" y="2712"/>
                </a:lnTo>
                <a:cubicBezTo>
                  <a:pt x="18940" y="1142"/>
                  <a:pt x="17933" y="0"/>
                  <a:pt x="16758" y="0"/>
                </a:cubicBezTo>
                <a:cubicBezTo>
                  <a:pt x="16044" y="-1"/>
                  <a:pt x="15367" y="426"/>
                  <a:pt x="14905" y="1165"/>
                </a:cubicBezTo>
                <a:lnTo>
                  <a:pt x="14909" y="1170"/>
                </a:lnTo>
                <a:cubicBezTo>
                  <a:pt x="14497" y="432"/>
                  <a:pt x="13855" y="0"/>
                  <a:pt x="13174" y="0"/>
                </a:cubicBezTo>
                <a:cubicBezTo>
                  <a:pt x="12347" y="-1"/>
                  <a:pt x="11590" y="637"/>
                  <a:pt x="11221" y="1645"/>
                </a:cubicBezTo>
                <a:lnTo>
                  <a:pt x="11229" y="1694"/>
                </a:lnTo>
                <a:cubicBezTo>
                  <a:pt x="10730" y="1024"/>
                  <a:pt x="10058" y="650"/>
                  <a:pt x="9358" y="650"/>
                </a:cubicBezTo>
                <a:cubicBezTo>
                  <a:pt x="8372" y="649"/>
                  <a:pt x="7466" y="1391"/>
                  <a:pt x="7003" y="2578"/>
                </a:cubicBezTo>
                <a:lnTo>
                  <a:pt x="6995" y="2602"/>
                </a:lnTo>
                <a:cubicBezTo>
                  <a:pt x="6477" y="2189"/>
                  <a:pt x="5888" y="1972"/>
                  <a:pt x="5288" y="1972"/>
                </a:cubicBezTo>
                <a:cubicBezTo>
                  <a:pt x="3423" y="1972"/>
                  <a:pt x="1912" y="4029"/>
                  <a:pt x="1912" y="6567"/>
                </a:cubicBezTo>
                <a:cubicBezTo>
                  <a:pt x="1911" y="6774"/>
                  <a:pt x="1922" y="6981"/>
                  <a:pt x="1942" y="7186"/>
                </a:cubicBezTo>
                <a:close/>
              </a:path>
              <a:path w="21600" h="21600" fill="none" extrusionOk="0">
                <a:moveTo>
                  <a:pt x="1074" y="12702"/>
                </a:moveTo>
                <a:cubicBezTo>
                  <a:pt x="1407" y="12969"/>
                  <a:pt x="1786" y="13110"/>
                  <a:pt x="2172" y="13110"/>
                </a:cubicBezTo>
                <a:cubicBezTo>
                  <a:pt x="2228" y="13109"/>
                  <a:pt x="2285" y="13107"/>
                  <a:pt x="2341" y="13101"/>
                </a:cubicBezTo>
              </a:path>
              <a:path w="21600" h="21600" fill="none" extrusionOk="0">
                <a:moveTo>
                  <a:pt x="2909" y="17629"/>
                </a:moveTo>
                <a:cubicBezTo>
                  <a:pt x="3099" y="17599"/>
                  <a:pt x="3285" y="17535"/>
                  <a:pt x="3463" y="17439"/>
                </a:cubicBezTo>
              </a:path>
              <a:path w="21600" h="21600" fill="none" extrusionOk="0">
                <a:moveTo>
                  <a:pt x="7895" y="18680"/>
                </a:moveTo>
                <a:cubicBezTo>
                  <a:pt x="7983" y="18985"/>
                  <a:pt x="8095" y="19277"/>
                  <a:pt x="8229" y="19550"/>
                </a:cubicBezTo>
              </a:path>
              <a:path w="21600" h="21600" fill="none" extrusionOk="0">
                <a:moveTo>
                  <a:pt x="14267" y="18324"/>
                </a:moveTo>
                <a:cubicBezTo>
                  <a:pt x="14336" y="18013"/>
                  <a:pt x="14380" y="17693"/>
                  <a:pt x="14400" y="17370"/>
                </a:cubicBezTo>
              </a:path>
              <a:path w="21600" h="21600" fill="none" extrusionOk="0">
                <a:moveTo>
                  <a:pt x="18694" y="15045"/>
                </a:moveTo>
                <a:cubicBezTo>
                  <a:pt x="18694" y="15034"/>
                  <a:pt x="18695" y="15024"/>
                  <a:pt x="18695" y="15013"/>
                </a:cubicBezTo>
                <a:cubicBezTo>
                  <a:pt x="18695" y="13508"/>
                  <a:pt x="18063" y="12136"/>
                  <a:pt x="17069" y="11477"/>
                </a:cubicBezTo>
              </a:path>
              <a:path w="21600" h="21600" fill="none" extrusionOk="0">
                <a:moveTo>
                  <a:pt x="20165" y="8999"/>
                </a:moveTo>
                <a:cubicBezTo>
                  <a:pt x="20479" y="8635"/>
                  <a:pt x="20726" y="8177"/>
                  <a:pt x="20889" y="7661"/>
                </a:cubicBezTo>
              </a:path>
              <a:path w="21600" h="21600" fill="none" extrusionOk="0">
                <a:moveTo>
                  <a:pt x="19186" y="3344"/>
                </a:moveTo>
                <a:cubicBezTo>
                  <a:pt x="19186" y="3328"/>
                  <a:pt x="19187" y="3313"/>
                  <a:pt x="19187" y="3297"/>
                </a:cubicBezTo>
                <a:cubicBezTo>
                  <a:pt x="19187" y="3101"/>
                  <a:pt x="19174" y="2905"/>
                  <a:pt x="19148" y="2712"/>
                </a:cubicBezTo>
              </a:path>
              <a:path w="21600" h="21600" fill="none" extrusionOk="0">
                <a:moveTo>
                  <a:pt x="14905" y="1165"/>
                </a:moveTo>
                <a:cubicBezTo>
                  <a:pt x="14754" y="1408"/>
                  <a:pt x="14629" y="1679"/>
                  <a:pt x="14535" y="1971"/>
                </a:cubicBezTo>
              </a:path>
              <a:path w="21600" h="21600" fill="none" extrusionOk="0">
                <a:moveTo>
                  <a:pt x="11221" y="1645"/>
                </a:moveTo>
                <a:cubicBezTo>
                  <a:pt x="11140" y="1866"/>
                  <a:pt x="11080" y="2099"/>
                  <a:pt x="11041" y="2340"/>
                </a:cubicBezTo>
              </a:path>
              <a:path w="21600" h="21600" fill="none" extrusionOk="0">
                <a:moveTo>
                  <a:pt x="7645" y="3276"/>
                </a:moveTo>
                <a:cubicBezTo>
                  <a:pt x="7449" y="3016"/>
                  <a:pt x="7231" y="2790"/>
                  <a:pt x="6995" y="2602"/>
                </a:cubicBezTo>
              </a:path>
              <a:path w="21600" h="21600" fill="none" extrusionOk="0">
                <a:moveTo>
                  <a:pt x="1942" y="7186"/>
                </a:moveTo>
                <a:cubicBezTo>
                  <a:pt x="1966" y="7426"/>
                  <a:pt x="2004" y="7663"/>
                  <a:pt x="2056" y="7895"/>
                </a:cubicBezTo>
              </a:path>
            </a:pathLst>
          </a:custGeom>
          <a:solidFill>
            <a:srgbClr val="FFFFCC"/>
          </a:solidFill>
          <a:ln w="9525">
            <a:solidFill>
              <a:srgbClr val="000000"/>
            </a:solidFill>
            <a:miter lim="800000"/>
            <a:headEnd/>
            <a:tailEnd/>
          </a:ln>
          <a:effectLst>
            <a:outerShdw dist="107763" dir="2700000" algn="ctr" rotWithShape="0">
              <a:srgbClr val="808080"/>
            </a:outerShdw>
          </a:effectLst>
        </p:spPr>
        <p:txBody>
          <a:bodyPr/>
          <a:lstStyle/>
          <a:p>
            <a:pPr>
              <a:defRPr/>
            </a:pPr>
            <a:endParaRPr lang="en-US" sz="2400" b="1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auto">
          <a:xfrm>
            <a:off x="3455818" y="2928114"/>
            <a:ext cx="177516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algn="ctr"/>
            <a:r>
              <a:rPr lang="en-US" sz="2000" dirty="0" err="1" smtClean="0"/>
              <a:t>Hw</a:t>
            </a:r>
            <a:r>
              <a:rPr lang="en-US" sz="2000" dirty="0" smtClean="0"/>
              <a:t> &amp; </a:t>
            </a:r>
            <a:r>
              <a:rPr lang="en-US" sz="2000" dirty="0" err="1" smtClean="0"/>
              <a:t>sw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  <a:r>
              <a:rPr lang="en-US" sz="2000" dirty="0"/>
              <a:t>i</a:t>
            </a:r>
            <a:r>
              <a:rPr lang="en-US" sz="2000" dirty="0" smtClean="0"/>
              <a:t>nside</a:t>
            </a:r>
            <a:endParaRPr lang="en-US" sz="2000" dirty="0">
              <a:solidFill>
                <a:schemeClr val="tx1"/>
              </a:solidFill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" name="Picture 3"/>
            <p:cNvPicPr>
              <a:picLocks noChangeAspect="1" noChangeArrowheads="1"/>
            </p:cNvPicPr>
            <p:nvPr/>
          </p:nvPicPr>
          <p:blipFill>
            <a:blip r:embed="rId10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9" name="Acrobat Document" r:id="rId11" imgW="4790808" imgH="6162472" progId="AcroExch.Document.7">
                    <p:embed/>
                  </p:oleObj>
                </mc:Choice>
                <mc:Fallback>
                  <p:oleObj name="Acrobat Document" r:id="rId11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12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 bwMode="auto">
          <a:xfrm flipH="1">
            <a:off x="4876800" y="2362200"/>
            <a:ext cx="7620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5562600" y="21336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</a:t>
            </a:r>
            <a:r>
              <a:rPr lang="en-US" sz="1800" dirty="0" err="1" smtClean="0"/>
              <a:t>DesiredSpeed</a:t>
            </a:r>
            <a:endParaRPr lang="en-US" sz="1800" dirty="0"/>
          </a:p>
        </p:txBody>
      </p:sp>
      <p:grpSp>
        <p:nvGrpSpPr>
          <p:cNvPr id="2" name="Group 31"/>
          <p:cNvGrpSpPr/>
          <p:nvPr/>
        </p:nvGrpSpPr>
        <p:grpSpPr>
          <a:xfrm>
            <a:off x="1600200" y="1981200"/>
            <a:ext cx="1600200" cy="381000"/>
            <a:chOff x="4724400" y="1752600"/>
            <a:chExt cx="1600200" cy="381000"/>
          </a:xfrm>
        </p:grpSpPr>
        <p:cxnSp>
          <p:nvCxnSpPr>
            <p:cNvPr id="27" name="Straight Arrow Connector 26"/>
            <p:cNvCxnSpPr>
              <a:endCxn id="28" idx="2"/>
            </p:cNvCxnSpPr>
            <p:nvPr/>
          </p:nvCxnSpPr>
          <p:spPr bwMode="auto">
            <a:xfrm flipH="1">
              <a:off x="5295900" y="2133600"/>
              <a:ext cx="10287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>
              <a:off x="4724400" y="1752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speed</a:t>
              </a:r>
              <a:endParaRPr lang="en-US" sz="1800" dirty="0"/>
            </a:p>
          </p:txBody>
        </p:sp>
      </p:grpSp>
      <p:grpSp>
        <p:nvGrpSpPr>
          <p:cNvPr id="3" name="Group 29"/>
          <p:cNvGrpSpPr/>
          <p:nvPr/>
        </p:nvGrpSpPr>
        <p:grpSpPr>
          <a:xfrm>
            <a:off x="2667000" y="2743200"/>
            <a:ext cx="1447800" cy="685800"/>
            <a:chOff x="2743200" y="3124200"/>
            <a:chExt cx="1447800" cy="685800"/>
          </a:xfrm>
        </p:grpSpPr>
        <p:cxnSp>
          <p:nvCxnSpPr>
            <p:cNvPr id="44" name="Straight Arrow Connector 43"/>
            <p:cNvCxnSpPr/>
            <p:nvPr/>
          </p:nvCxnSpPr>
          <p:spPr bwMode="auto">
            <a:xfrm flipV="1">
              <a:off x="4038600" y="3124200"/>
              <a:ext cx="0" cy="6858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45" name="TextBox 44"/>
            <p:cNvSpPr txBox="1"/>
            <p:nvPr/>
          </p:nvSpPr>
          <p:spPr>
            <a:xfrm>
              <a:off x="2743200" y="3276600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Force</a:t>
              </a:r>
              <a:endParaRPr lang="en-US" sz="1800" dirty="0"/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ControlSpeed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Component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4" name="Group 32"/>
          <p:cNvGrpSpPr/>
          <p:nvPr/>
        </p:nvGrpSpPr>
        <p:grpSpPr>
          <a:xfrm>
            <a:off x="3200400" y="1828800"/>
            <a:ext cx="1676400" cy="914400"/>
            <a:chOff x="2438400" y="2971800"/>
            <a:chExt cx="1676400" cy="914400"/>
          </a:xfrm>
        </p:grpSpPr>
        <p:sp>
          <p:nvSpPr>
            <p:cNvPr id="31" name="Rectangle 30"/>
            <p:cNvSpPr/>
            <p:nvPr/>
          </p:nvSpPr>
          <p:spPr>
            <a:xfrm>
              <a:off x="2438400" y="2971800"/>
              <a:ext cx="1676400" cy="9144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438400" y="3244334"/>
              <a:ext cx="1676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err="1" smtClean="0"/>
                <a:t>ControlSpeed</a:t>
              </a:r>
              <a:endParaRPr lang="en-US" sz="1800" dirty="0"/>
            </a:p>
          </p:txBody>
        </p:sp>
      </p:grpSp>
      <p:sp>
        <p:nvSpPr>
          <p:cNvPr id="52" name="Text Box 4"/>
          <p:cNvSpPr txBox="1">
            <a:spLocks noChangeArrowheads="1"/>
          </p:cNvSpPr>
          <p:nvPr/>
        </p:nvSpPr>
        <p:spPr bwMode="auto">
          <a:xfrm>
            <a:off x="990600" y="4953000"/>
            <a:ext cx="72390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Goal: Determine the force to be applied to throttle so that speed becomes equal to </a:t>
            </a:r>
            <a:r>
              <a:rPr lang="en-US" sz="2000" dirty="0" err="1" smtClean="0">
                <a:solidFill>
                  <a:schemeClr val="tx1"/>
                </a:solidFill>
              </a:rPr>
              <a:t>DesiredSpeed</a:t>
            </a:r>
            <a:endParaRPr lang="en-US" sz="2000" dirty="0" smtClean="0">
              <a:solidFill>
                <a:schemeClr val="tx1"/>
              </a:solidFill>
            </a:endParaRPr>
          </a:p>
        </p:txBody>
      </p:sp>
      <p:pic>
        <p:nvPicPr>
          <p:cNvPr id="24" name="Picture 4" descr="Image Gallery: Car Safety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276600" y="3429000"/>
            <a:ext cx="1447800" cy="965201"/>
          </a:xfrm>
          <a:prstGeom prst="rect">
            <a:avLst/>
          </a:prstGeom>
          <a:noFill/>
        </p:spPr>
      </p:pic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5317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 bwMode="auto">
          <a:xfrm flipH="1">
            <a:off x="4876800" y="2362200"/>
            <a:ext cx="7620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5562600" y="21336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</a:t>
            </a:r>
            <a:r>
              <a:rPr lang="en-US" sz="1800" dirty="0" err="1" smtClean="0"/>
              <a:t>DesiredSpeed</a:t>
            </a:r>
            <a:endParaRPr lang="en-US" sz="1800" dirty="0"/>
          </a:p>
        </p:txBody>
      </p:sp>
      <p:grpSp>
        <p:nvGrpSpPr>
          <p:cNvPr id="2" name="Group 31"/>
          <p:cNvGrpSpPr/>
          <p:nvPr/>
        </p:nvGrpSpPr>
        <p:grpSpPr>
          <a:xfrm>
            <a:off x="1600200" y="1981200"/>
            <a:ext cx="1600200" cy="381000"/>
            <a:chOff x="4724400" y="1752600"/>
            <a:chExt cx="1600200" cy="381000"/>
          </a:xfrm>
        </p:grpSpPr>
        <p:cxnSp>
          <p:nvCxnSpPr>
            <p:cNvPr id="27" name="Straight Arrow Connector 26"/>
            <p:cNvCxnSpPr>
              <a:endCxn id="28" idx="2"/>
            </p:cNvCxnSpPr>
            <p:nvPr/>
          </p:nvCxnSpPr>
          <p:spPr bwMode="auto">
            <a:xfrm flipH="1">
              <a:off x="5295900" y="2133600"/>
              <a:ext cx="1028700" cy="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28" name="TextBox 27"/>
            <p:cNvSpPr txBox="1"/>
            <p:nvPr/>
          </p:nvSpPr>
          <p:spPr>
            <a:xfrm>
              <a:off x="4724400" y="1752600"/>
              <a:ext cx="1143000" cy="3810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speed</a:t>
              </a:r>
              <a:endParaRPr lang="en-US" sz="1800" dirty="0"/>
            </a:p>
          </p:txBody>
        </p:sp>
      </p:grpSp>
      <p:grpSp>
        <p:nvGrpSpPr>
          <p:cNvPr id="3" name="Group 29"/>
          <p:cNvGrpSpPr/>
          <p:nvPr/>
        </p:nvGrpSpPr>
        <p:grpSpPr>
          <a:xfrm>
            <a:off x="2667000" y="2743200"/>
            <a:ext cx="1447800" cy="685800"/>
            <a:chOff x="2743200" y="3124200"/>
            <a:chExt cx="1447800" cy="685800"/>
          </a:xfrm>
        </p:grpSpPr>
        <p:cxnSp>
          <p:nvCxnSpPr>
            <p:cNvPr id="44" name="Straight Arrow Connector 43"/>
            <p:cNvCxnSpPr/>
            <p:nvPr/>
          </p:nvCxnSpPr>
          <p:spPr bwMode="auto">
            <a:xfrm flipV="1">
              <a:off x="4038600" y="3124200"/>
              <a:ext cx="0" cy="6858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45" name="TextBox 44"/>
            <p:cNvSpPr txBox="1"/>
            <p:nvPr/>
          </p:nvSpPr>
          <p:spPr>
            <a:xfrm>
              <a:off x="2743200" y="3276600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Force</a:t>
              </a:r>
              <a:endParaRPr lang="en-US" sz="1800" dirty="0"/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Capturing Requirements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4" name="Group 32"/>
          <p:cNvGrpSpPr/>
          <p:nvPr/>
        </p:nvGrpSpPr>
        <p:grpSpPr>
          <a:xfrm>
            <a:off x="3200400" y="1828800"/>
            <a:ext cx="1676400" cy="914400"/>
            <a:chOff x="2438400" y="2971800"/>
            <a:chExt cx="1676400" cy="914400"/>
          </a:xfrm>
        </p:grpSpPr>
        <p:sp>
          <p:nvSpPr>
            <p:cNvPr id="31" name="Rectangle 30"/>
            <p:cNvSpPr/>
            <p:nvPr/>
          </p:nvSpPr>
          <p:spPr>
            <a:xfrm>
              <a:off x="2438400" y="2971800"/>
              <a:ext cx="1676400" cy="9144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2438400" y="3244334"/>
              <a:ext cx="1676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err="1" smtClean="0"/>
                <a:t>ControlSpeed</a:t>
              </a:r>
              <a:endParaRPr lang="en-US" sz="1800" dirty="0"/>
            </a:p>
          </p:txBody>
        </p:sp>
      </p:grpSp>
      <p:sp>
        <p:nvSpPr>
          <p:cNvPr id="19" name="Text Box 4"/>
          <p:cNvSpPr txBox="1">
            <a:spLocks noChangeArrowheads="1"/>
          </p:cNvSpPr>
          <p:nvPr/>
        </p:nvSpPr>
        <p:spPr bwMode="auto">
          <a:xfrm>
            <a:off x="609600" y="3733800"/>
            <a:ext cx="8305800" cy="209288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Requirements: Mathematically precise description of what a system is supposed to do. 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Writing requirements is key to ensuring reliability of systems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Requirement 1: Actual speed eventually converges to desired speed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Requirement 2: Speed of the car stays “stable”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634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 bit of Physics: Modeling a car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3"/>
          <p:cNvGrpSpPr/>
          <p:nvPr/>
        </p:nvGrpSpPr>
        <p:grpSpPr>
          <a:xfrm rot="20700000" flipH="1">
            <a:off x="3165246" y="2353894"/>
            <a:ext cx="2590800" cy="1447800"/>
            <a:chOff x="3165246" y="2353894"/>
            <a:chExt cx="2590800" cy="1447800"/>
          </a:xfrm>
        </p:grpSpPr>
        <p:sp>
          <p:nvSpPr>
            <p:cNvPr id="28" name="Rectangle 27"/>
            <p:cNvSpPr/>
            <p:nvPr/>
          </p:nvSpPr>
          <p:spPr>
            <a:xfrm>
              <a:off x="3165246" y="2353894"/>
              <a:ext cx="2590800" cy="10668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624206" y="3420694"/>
              <a:ext cx="381000" cy="381000"/>
            </a:xfrm>
            <a:prstGeom prst="ellipse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/>
            <p:cNvSpPr/>
            <p:nvPr/>
          </p:nvSpPr>
          <p:spPr>
            <a:xfrm>
              <a:off x="4994669" y="3420694"/>
              <a:ext cx="381000" cy="381000"/>
            </a:xfrm>
            <a:prstGeom prst="ellipse">
              <a:avLst/>
            </a:prstGeom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2" name="Straight Connector 21"/>
          <p:cNvCxnSpPr/>
          <p:nvPr/>
        </p:nvCxnSpPr>
        <p:spPr>
          <a:xfrm flipV="1">
            <a:off x="2296470" y="3118053"/>
            <a:ext cx="4839928" cy="1324971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23"/>
          <p:cNvGrpSpPr/>
          <p:nvPr/>
        </p:nvGrpSpPr>
        <p:grpSpPr>
          <a:xfrm>
            <a:off x="4572000" y="1371600"/>
            <a:ext cx="2273098" cy="615828"/>
            <a:chOff x="5859191" y="1577624"/>
            <a:chExt cx="2273098" cy="615828"/>
          </a:xfrm>
        </p:grpSpPr>
        <p:cxnSp>
          <p:nvCxnSpPr>
            <p:cNvPr id="25" name="Straight Arrow Connector 24"/>
            <p:cNvCxnSpPr/>
            <p:nvPr/>
          </p:nvCxnSpPr>
          <p:spPr>
            <a:xfrm flipV="1">
              <a:off x="5859191" y="1977734"/>
              <a:ext cx="828268" cy="215718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6698883" y="1577624"/>
              <a:ext cx="143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Velocity  v</a:t>
              </a:r>
              <a:endParaRPr lang="en-US" sz="2000" baseline="-25000" dirty="0"/>
            </a:p>
          </p:txBody>
        </p:sp>
      </p:grpSp>
      <p:grpSp>
        <p:nvGrpSpPr>
          <p:cNvPr id="5" name="Group 49"/>
          <p:cNvGrpSpPr/>
          <p:nvPr/>
        </p:nvGrpSpPr>
        <p:grpSpPr>
          <a:xfrm>
            <a:off x="5679846" y="2151590"/>
            <a:ext cx="1859747" cy="400110"/>
            <a:chOff x="5679846" y="2151590"/>
            <a:chExt cx="1859747" cy="400110"/>
          </a:xfrm>
        </p:grpSpPr>
        <p:cxnSp>
          <p:nvCxnSpPr>
            <p:cNvPr id="30" name="Straight Arrow Connector 29"/>
            <p:cNvCxnSpPr/>
            <p:nvPr/>
          </p:nvCxnSpPr>
          <p:spPr>
            <a:xfrm flipV="1">
              <a:off x="5679846" y="2335536"/>
              <a:ext cx="914400" cy="215718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/>
            <p:cNvSpPr txBox="1"/>
            <p:nvPr/>
          </p:nvSpPr>
          <p:spPr>
            <a:xfrm>
              <a:off x="6605619" y="2151590"/>
              <a:ext cx="9339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Force F</a:t>
              </a:r>
              <a:endParaRPr lang="en-US" sz="2000" baseline="-25000" dirty="0"/>
            </a:p>
          </p:txBody>
        </p:sp>
      </p:grpSp>
      <p:grpSp>
        <p:nvGrpSpPr>
          <p:cNvPr id="6" name="Group 31"/>
          <p:cNvGrpSpPr/>
          <p:nvPr/>
        </p:nvGrpSpPr>
        <p:grpSpPr>
          <a:xfrm>
            <a:off x="1726829" y="3634037"/>
            <a:ext cx="1777258" cy="594402"/>
            <a:chOff x="6186001" y="685483"/>
            <a:chExt cx="1777258" cy="594402"/>
          </a:xfrm>
        </p:grpSpPr>
        <p:cxnSp>
          <p:nvCxnSpPr>
            <p:cNvPr id="33" name="Straight Arrow Connector 32"/>
            <p:cNvCxnSpPr/>
            <p:nvPr/>
          </p:nvCxnSpPr>
          <p:spPr>
            <a:xfrm flipV="1">
              <a:off x="7048859" y="1052836"/>
              <a:ext cx="914400" cy="227049"/>
            </a:xfrm>
            <a:prstGeom prst="straightConnector1">
              <a:avLst/>
            </a:prstGeom>
            <a:ln w="25400">
              <a:solidFill>
                <a:srgbClr val="002060"/>
              </a:solidFill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6186001" y="685483"/>
              <a:ext cx="132440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Friction k v</a:t>
              </a:r>
              <a:endParaRPr lang="en-US" sz="2000" baseline="-25000" dirty="0"/>
            </a:p>
          </p:txBody>
        </p:sp>
      </p:grpSp>
      <p:sp>
        <p:nvSpPr>
          <p:cNvPr id="40" name="TextBox 39"/>
          <p:cNvSpPr txBox="1"/>
          <p:nvPr/>
        </p:nvSpPr>
        <p:spPr>
          <a:xfrm>
            <a:off x="3072658" y="5029200"/>
            <a:ext cx="492834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Newton’s law of motion gives </a:t>
            </a:r>
          </a:p>
          <a:p>
            <a:r>
              <a:rPr lang="en-US" sz="2000" dirty="0" smtClean="0"/>
              <a:t>	F – </a:t>
            </a:r>
            <a:r>
              <a:rPr lang="en-US" sz="2000" dirty="0" err="1" smtClean="0"/>
              <a:t>kv</a:t>
            </a:r>
            <a:r>
              <a:rPr lang="en-US" sz="2000" dirty="0" smtClean="0"/>
              <a:t> – mg sin </a:t>
            </a:r>
            <a:r>
              <a:rPr lang="en-US" sz="2000" b="1" dirty="0" smtClean="0">
                <a:latin typeface="Symbol" panose="05050102010706020507" pitchFamily="18" charset="2"/>
              </a:rPr>
              <a:t>q</a:t>
            </a:r>
            <a:r>
              <a:rPr lang="en-US" sz="2000" dirty="0" smtClean="0">
                <a:latin typeface="Symbol" panose="05050102010706020507" pitchFamily="18" charset="2"/>
              </a:rPr>
              <a:t> </a:t>
            </a:r>
            <a:r>
              <a:rPr lang="en-US" sz="2000" dirty="0" smtClean="0"/>
              <a:t>= m a</a:t>
            </a:r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2305197" y="4443025"/>
            <a:ext cx="4839928" cy="1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Arc 47"/>
          <p:cNvSpPr/>
          <p:nvPr/>
        </p:nvSpPr>
        <p:spPr>
          <a:xfrm>
            <a:off x="3665551" y="4013853"/>
            <a:ext cx="466628" cy="429173"/>
          </a:xfrm>
          <a:prstGeom prst="arc">
            <a:avLst>
              <a:gd name="adj1" fmla="val 16200000"/>
              <a:gd name="adj2" fmla="val 4519370"/>
            </a:avLst>
          </a:prstGeom>
          <a:ln w="25400">
            <a:solidFill>
              <a:srgbClr val="00206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4358129" y="4013853"/>
            <a:ext cx="10647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Angle </a:t>
            </a:r>
            <a:r>
              <a:rPr lang="en-US" sz="2000" b="1" dirty="0">
                <a:latin typeface="Symbol" panose="05050102010706020507" pitchFamily="18" charset="2"/>
              </a:rPr>
              <a:t>q</a:t>
            </a:r>
            <a:endParaRPr lang="en-US" sz="2000" b="1" baseline="-25000" dirty="0">
              <a:latin typeface="Symbol" panose="05050102010706020507" pitchFamily="18" charset="2"/>
            </a:endParaRPr>
          </a:p>
        </p:txBody>
      </p:sp>
      <p:grpSp>
        <p:nvGrpSpPr>
          <p:cNvPr id="7" name="Group 50"/>
          <p:cNvGrpSpPr/>
          <p:nvPr/>
        </p:nvGrpSpPr>
        <p:grpSpPr>
          <a:xfrm>
            <a:off x="4267200" y="2590800"/>
            <a:ext cx="1312667" cy="1068351"/>
            <a:chOff x="6006137" y="2105192"/>
            <a:chExt cx="1312667" cy="1068351"/>
          </a:xfrm>
        </p:grpSpPr>
        <p:cxnSp>
          <p:nvCxnSpPr>
            <p:cNvPr id="52" name="Straight Arrow Connector 51"/>
            <p:cNvCxnSpPr/>
            <p:nvPr/>
          </p:nvCxnSpPr>
          <p:spPr>
            <a:xfrm flipH="1">
              <a:off x="6180553" y="2437957"/>
              <a:ext cx="21022" cy="735586"/>
            </a:xfrm>
            <a:prstGeom prst="straightConnector1">
              <a:avLst/>
            </a:prstGeom>
            <a:ln w="25400">
              <a:solidFill>
                <a:srgbClr val="00206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6006137" y="2105192"/>
              <a:ext cx="13126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Weight mg</a:t>
              </a:r>
              <a:endParaRPr lang="en-US" sz="2000" baseline="-25000" dirty="0"/>
            </a:p>
          </p:txBody>
        </p:sp>
      </p:grpSp>
      <p:grpSp>
        <p:nvGrpSpPr>
          <p:cNvPr id="26" name="Group 2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736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651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 bwMode="auto">
          <a:xfrm flipH="1">
            <a:off x="4876800" y="2362200"/>
            <a:ext cx="7620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5562600" y="21336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</a:t>
            </a:r>
            <a:r>
              <a:rPr lang="en-US" sz="1800" dirty="0" err="1" smtClean="0"/>
              <a:t>DesiredSpeed</a:t>
            </a:r>
            <a:r>
              <a:rPr lang="en-US" sz="1800" dirty="0" smtClean="0"/>
              <a:t> r</a:t>
            </a:r>
            <a:endParaRPr lang="en-US" sz="1800" dirty="0"/>
          </a:p>
        </p:txBody>
      </p:sp>
      <p:grpSp>
        <p:nvGrpSpPr>
          <p:cNvPr id="2" name="Group 29"/>
          <p:cNvGrpSpPr/>
          <p:nvPr/>
        </p:nvGrpSpPr>
        <p:grpSpPr>
          <a:xfrm>
            <a:off x="990600" y="2743200"/>
            <a:ext cx="1447800" cy="685800"/>
            <a:chOff x="2743200" y="3124200"/>
            <a:chExt cx="1447800" cy="685800"/>
          </a:xfrm>
        </p:grpSpPr>
        <p:cxnSp>
          <p:nvCxnSpPr>
            <p:cNvPr id="44" name="Straight Arrow Connector 43"/>
            <p:cNvCxnSpPr/>
            <p:nvPr/>
          </p:nvCxnSpPr>
          <p:spPr bwMode="auto">
            <a:xfrm flipV="1">
              <a:off x="4038600" y="3124200"/>
              <a:ext cx="0" cy="6858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45" name="TextBox 44"/>
            <p:cNvSpPr txBox="1"/>
            <p:nvPr/>
          </p:nvSpPr>
          <p:spPr>
            <a:xfrm>
              <a:off x="2743200" y="3276600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Force F</a:t>
              </a:r>
              <a:endParaRPr lang="en-US" sz="1800" dirty="0"/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ControlSpeed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Component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32"/>
          <p:cNvGrpSpPr/>
          <p:nvPr/>
        </p:nvGrpSpPr>
        <p:grpSpPr>
          <a:xfrm>
            <a:off x="1905000" y="1447800"/>
            <a:ext cx="2971800" cy="1295400"/>
            <a:chOff x="1143000" y="2590800"/>
            <a:chExt cx="2971800" cy="1295400"/>
          </a:xfrm>
        </p:grpSpPr>
        <p:sp>
          <p:nvSpPr>
            <p:cNvPr id="31" name="Rectangle 30"/>
            <p:cNvSpPr/>
            <p:nvPr/>
          </p:nvSpPr>
          <p:spPr>
            <a:xfrm>
              <a:off x="1143000" y="2971800"/>
              <a:ext cx="2971800" cy="9144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676400" y="2590800"/>
              <a:ext cx="1676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 smtClean="0"/>
                <a:t>ControlSpeed</a:t>
              </a:r>
              <a:endParaRPr lang="en-US" sz="1800" dirty="0"/>
            </a:p>
          </p:txBody>
        </p:sp>
      </p:grpSp>
      <p:sp>
        <p:nvSpPr>
          <p:cNvPr id="52" name="Text Box 4"/>
          <p:cNvSpPr txBox="1">
            <a:spLocks noChangeArrowheads="1"/>
          </p:cNvSpPr>
          <p:nvPr/>
        </p:nvSpPr>
        <p:spPr bwMode="auto">
          <a:xfrm>
            <a:off x="990600" y="5181600"/>
            <a:ext cx="76200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Control Theory: Mathematical techniques to compute force (F) as a function of velocity (v) and desired speed (r)</a:t>
            </a:r>
          </a:p>
        </p:txBody>
      </p:sp>
      <p:grpSp>
        <p:nvGrpSpPr>
          <p:cNvPr id="4" name="Group 32"/>
          <p:cNvGrpSpPr/>
          <p:nvPr/>
        </p:nvGrpSpPr>
        <p:grpSpPr>
          <a:xfrm>
            <a:off x="1905000" y="3429000"/>
            <a:ext cx="2971800" cy="1283732"/>
            <a:chOff x="1143000" y="2971800"/>
            <a:chExt cx="2971800" cy="1283732"/>
          </a:xfrm>
        </p:grpSpPr>
        <p:sp>
          <p:nvSpPr>
            <p:cNvPr id="20" name="Rectangle 19"/>
            <p:cNvSpPr/>
            <p:nvPr/>
          </p:nvSpPr>
          <p:spPr>
            <a:xfrm>
              <a:off x="1143000" y="2971800"/>
              <a:ext cx="2971800" cy="9144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362200" y="3886200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Car</a:t>
              </a:r>
              <a:endParaRPr lang="en-US" sz="1800" dirty="0"/>
            </a:p>
          </p:txBody>
        </p:sp>
      </p:grpSp>
      <p:cxnSp>
        <p:nvCxnSpPr>
          <p:cNvPr id="22" name="Straight Arrow Connector 21"/>
          <p:cNvCxnSpPr/>
          <p:nvPr/>
        </p:nvCxnSpPr>
        <p:spPr bwMode="auto">
          <a:xfrm flipH="1">
            <a:off x="4876800" y="3886200"/>
            <a:ext cx="7620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5562600" y="3733800"/>
            <a:ext cx="304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Angle </a:t>
            </a:r>
            <a:r>
              <a:rPr lang="en-US" sz="1800" b="1" dirty="0" smtClean="0">
                <a:latin typeface="Symbol" pitchFamily="18" charset="2"/>
              </a:rPr>
              <a:t>q</a:t>
            </a:r>
            <a:r>
              <a:rPr lang="en-US" sz="1800" dirty="0" smtClean="0"/>
              <a:t> of the road with horizontal (disturbance)</a:t>
            </a:r>
            <a:endParaRPr lang="en-US" sz="1800" dirty="0"/>
          </a:p>
        </p:txBody>
      </p:sp>
      <p:cxnSp>
        <p:nvCxnSpPr>
          <p:cNvPr id="25" name="Straight Arrow Connector 24"/>
          <p:cNvCxnSpPr/>
          <p:nvPr/>
        </p:nvCxnSpPr>
        <p:spPr bwMode="auto">
          <a:xfrm flipV="1">
            <a:off x="4419600" y="2743200"/>
            <a:ext cx="0" cy="68580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4572000" y="28956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Velocity v</a:t>
            </a:r>
            <a:endParaRPr lang="en-US" sz="1800" dirty="0"/>
          </a:p>
        </p:txBody>
      </p:sp>
      <p:sp>
        <p:nvSpPr>
          <p:cNvPr id="29" name="TextBox 28"/>
          <p:cNvSpPr txBox="1"/>
          <p:nvPr/>
        </p:nvSpPr>
        <p:spPr>
          <a:xfrm>
            <a:off x="3200400" y="37338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</a:t>
            </a:r>
            <a:endParaRPr lang="en-US" sz="1800" dirty="0"/>
          </a:p>
        </p:txBody>
      </p:sp>
      <p:sp>
        <p:nvSpPr>
          <p:cNvPr id="30" name="TextBox 29"/>
          <p:cNvSpPr txBox="1"/>
          <p:nvPr/>
        </p:nvSpPr>
        <p:spPr>
          <a:xfrm>
            <a:off x="2133600" y="3733800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F – </a:t>
            </a:r>
            <a:r>
              <a:rPr lang="en-US" sz="1800" dirty="0" err="1" smtClean="0"/>
              <a:t>kv</a:t>
            </a:r>
            <a:r>
              <a:rPr lang="en-US" sz="1800" dirty="0" smtClean="0"/>
              <a:t> – mg sin </a:t>
            </a:r>
            <a:r>
              <a:rPr lang="en-US" sz="1800" b="1" dirty="0" smtClean="0">
                <a:latin typeface="Symbol" panose="05050102010706020507" pitchFamily="18" charset="2"/>
              </a:rPr>
              <a:t>q</a:t>
            </a:r>
            <a:r>
              <a:rPr lang="en-US" sz="1800" dirty="0" smtClean="0">
                <a:latin typeface="Symbol" panose="05050102010706020507" pitchFamily="18" charset="2"/>
              </a:rPr>
              <a:t> </a:t>
            </a:r>
            <a:r>
              <a:rPr lang="en-US" sz="1800" dirty="0" smtClean="0"/>
              <a:t>= m a</a:t>
            </a:r>
            <a:endParaRPr lang="en-US" sz="1800" dirty="0"/>
          </a:p>
        </p:txBody>
      </p:sp>
      <p:sp>
        <p:nvSpPr>
          <p:cNvPr id="33" name="TextBox 32"/>
          <p:cNvSpPr txBox="1"/>
          <p:nvPr/>
        </p:nvSpPr>
        <p:spPr>
          <a:xfrm>
            <a:off x="2286000" y="21336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F  = K</a:t>
            </a:r>
            <a:r>
              <a:rPr lang="en-US" sz="1800" baseline="-25000" dirty="0" smtClean="0"/>
              <a:t>P</a:t>
            </a:r>
            <a:r>
              <a:rPr lang="en-US" sz="1800" dirty="0" smtClean="0"/>
              <a:t> ( r - v)</a:t>
            </a:r>
            <a:endParaRPr lang="en-US" sz="1800" dirty="0"/>
          </a:p>
        </p:txBody>
      </p: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838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2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" name="Object 27"/>
          <p:cNvGraphicFramePr>
            <a:graphicFrameLocks noChangeAspect="1"/>
          </p:cNvGraphicFramePr>
          <p:nvPr/>
        </p:nvGraphicFramePr>
        <p:xfrm>
          <a:off x="4038600" y="-553238"/>
          <a:ext cx="5943600" cy="7411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4072" name="Acrobat Document" r:id="rId4" imgW="5829199" imgH="7543800" progId="AcroExch.Document.7">
                  <p:embed/>
                </p:oleObj>
              </mc:Choice>
              <mc:Fallback>
                <p:oleObj name="Acrobat Document" r:id="rId4" imgW="5829199" imgH="7543800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038600" y="-553238"/>
                        <a:ext cx="5943600" cy="7411238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 bwMode="auto">
          <a:xfrm flipH="1">
            <a:off x="3886200" y="2286000"/>
            <a:ext cx="7620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5" name="TextBox 34"/>
          <p:cNvSpPr txBox="1"/>
          <p:nvPr/>
        </p:nvSpPr>
        <p:spPr>
          <a:xfrm>
            <a:off x="4572000" y="20574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r</a:t>
            </a:r>
            <a:endParaRPr lang="en-US" sz="1800" dirty="0"/>
          </a:p>
        </p:txBody>
      </p:sp>
      <p:grpSp>
        <p:nvGrpSpPr>
          <p:cNvPr id="2" name="Group 29"/>
          <p:cNvGrpSpPr/>
          <p:nvPr/>
        </p:nvGrpSpPr>
        <p:grpSpPr>
          <a:xfrm>
            <a:off x="0" y="2667000"/>
            <a:ext cx="1447800" cy="685800"/>
            <a:chOff x="2743200" y="3124200"/>
            <a:chExt cx="1447800" cy="685800"/>
          </a:xfrm>
        </p:grpSpPr>
        <p:cxnSp>
          <p:nvCxnSpPr>
            <p:cNvPr id="44" name="Straight Arrow Connector 43"/>
            <p:cNvCxnSpPr/>
            <p:nvPr/>
          </p:nvCxnSpPr>
          <p:spPr bwMode="auto">
            <a:xfrm flipV="1">
              <a:off x="4038600" y="3124200"/>
              <a:ext cx="0" cy="685800"/>
            </a:xfrm>
            <a:prstGeom prst="straightConnector1">
              <a:avLst/>
            </a:prstGeom>
            <a:solidFill>
              <a:srgbClr val="333399"/>
            </a:solidFill>
            <a:ln w="25400" cap="flat" cmpd="sng" algn="ctr">
              <a:solidFill>
                <a:srgbClr val="002060"/>
              </a:solidFill>
              <a:prstDash val="solid"/>
              <a:round/>
              <a:headEnd type="arrow" w="med" len="med"/>
              <a:tailEnd type="none"/>
            </a:ln>
            <a:effectLst/>
          </p:spPr>
        </p:cxnSp>
        <p:sp>
          <p:nvSpPr>
            <p:cNvPr id="45" name="TextBox 44"/>
            <p:cNvSpPr txBox="1"/>
            <p:nvPr/>
          </p:nvSpPr>
          <p:spPr>
            <a:xfrm>
              <a:off x="2743200" y="3276600"/>
              <a:ext cx="1447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800" dirty="0" smtClean="0"/>
                <a:t>Force F</a:t>
              </a:r>
              <a:endParaRPr lang="en-US" sz="1800" dirty="0"/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Does our controller work ?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32"/>
          <p:cNvGrpSpPr/>
          <p:nvPr/>
        </p:nvGrpSpPr>
        <p:grpSpPr>
          <a:xfrm>
            <a:off x="914400" y="1371600"/>
            <a:ext cx="2971800" cy="1295400"/>
            <a:chOff x="1143000" y="2590800"/>
            <a:chExt cx="2971800" cy="1295400"/>
          </a:xfrm>
        </p:grpSpPr>
        <p:sp>
          <p:nvSpPr>
            <p:cNvPr id="31" name="Rectangle 30"/>
            <p:cNvSpPr/>
            <p:nvPr/>
          </p:nvSpPr>
          <p:spPr>
            <a:xfrm>
              <a:off x="1143000" y="2971800"/>
              <a:ext cx="2971800" cy="9144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1676400" y="2590800"/>
              <a:ext cx="1676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err="1" smtClean="0"/>
                <a:t>ControlSpeed</a:t>
              </a:r>
              <a:endParaRPr lang="en-US" sz="1800" dirty="0"/>
            </a:p>
          </p:txBody>
        </p:sp>
      </p:grpSp>
      <p:grpSp>
        <p:nvGrpSpPr>
          <p:cNvPr id="4" name="Group 32"/>
          <p:cNvGrpSpPr/>
          <p:nvPr/>
        </p:nvGrpSpPr>
        <p:grpSpPr>
          <a:xfrm>
            <a:off x="914400" y="3352800"/>
            <a:ext cx="2971800" cy="1283732"/>
            <a:chOff x="1143000" y="2971800"/>
            <a:chExt cx="2971800" cy="1283732"/>
          </a:xfrm>
        </p:grpSpPr>
        <p:sp>
          <p:nvSpPr>
            <p:cNvPr id="20" name="Rectangle 19"/>
            <p:cNvSpPr/>
            <p:nvPr/>
          </p:nvSpPr>
          <p:spPr>
            <a:xfrm>
              <a:off x="1143000" y="2971800"/>
              <a:ext cx="2971800" cy="914400"/>
            </a:xfrm>
            <a:prstGeom prst="rect">
              <a:avLst/>
            </a:prstGeom>
            <a:noFill/>
            <a:ln>
              <a:solidFill>
                <a:srgbClr val="00206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/>
            <p:cNvSpPr txBox="1"/>
            <p:nvPr/>
          </p:nvSpPr>
          <p:spPr>
            <a:xfrm>
              <a:off x="2362200" y="3886200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800" dirty="0" smtClean="0"/>
                <a:t>Car</a:t>
              </a:r>
              <a:endParaRPr lang="en-US" sz="1800" dirty="0"/>
            </a:p>
          </p:txBody>
        </p:sp>
      </p:grpSp>
      <p:cxnSp>
        <p:nvCxnSpPr>
          <p:cNvPr id="22" name="Straight Arrow Connector 21"/>
          <p:cNvCxnSpPr/>
          <p:nvPr/>
        </p:nvCxnSpPr>
        <p:spPr bwMode="auto">
          <a:xfrm flipH="1">
            <a:off x="3886200" y="3810000"/>
            <a:ext cx="7620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3" name="TextBox 22"/>
          <p:cNvSpPr txBox="1"/>
          <p:nvPr/>
        </p:nvSpPr>
        <p:spPr>
          <a:xfrm>
            <a:off x="4648200" y="3657600"/>
            <a:ext cx="381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</a:t>
            </a:r>
            <a:r>
              <a:rPr lang="en-US" sz="1800" b="1" dirty="0" smtClean="0">
                <a:latin typeface="Symbol" pitchFamily="18" charset="2"/>
              </a:rPr>
              <a:t>q</a:t>
            </a:r>
            <a:r>
              <a:rPr lang="en-US" sz="1800" dirty="0" smtClean="0"/>
              <a:t> </a:t>
            </a:r>
            <a:endParaRPr lang="en-US" sz="1800" dirty="0"/>
          </a:p>
        </p:txBody>
      </p:sp>
      <p:cxnSp>
        <p:nvCxnSpPr>
          <p:cNvPr id="25" name="Straight Arrow Connector 24"/>
          <p:cNvCxnSpPr/>
          <p:nvPr/>
        </p:nvCxnSpPr>
        <p:spPr bwMode="auto">
          <a:xfrm flipV="1">
            <a:off x="3429000" y="2667000"/>
            <a:ext cx="0" cy="68580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26" name="TextBox 25"/>
          <p:cNvSpPr txBox="1"/>
          <p:nvPr/>
        </p:nvSpPr>
        <p:spPr>
          <a:xfrm>
            <a:off x="3581400" y="28194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Velocity v</a:t>
            </a:r>
            <a:endParaRPr lang="en-US" sz="1800" dirty="0"/>
          </a:p>
        </p:txBody>
      </p:sp>
      <p:sp>
        <p:nvSpPr>
          <p:cNvPr id="29" name="TextBox 28"/>
          <p:cNvSpPr txBox="1"/>
          <p:nvPr/>
        </p:nvSpPr>
        <p:spPr>
          <a:xfrm>
            <a:off x="2209800" y="36576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</a:t>
            </a:r>
            <a:endParaRPr lang="en-US" sz="1800" dirty="0"/>
          </a:p>
        </p:txBody>
      </p:sp>
      <p:sp>
        <p:nvSpPr>
          <p:cNvPr id="30" name="TextBox 29"/>
          <p:cNvSpPr txBox="1"/>
          <p:nvPr/>
        </p:nvSpPr>
        <p:spPr>
          <a:xfrm>
            <a:off x="1143000" y="3657600"/>
            <a:ext cx="2743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F – </a:t>
            </a:r>
            <a:r>
              <a:rPr lang="en-US" sz="1800" dirty="0" err="1" smtClean="0"/>
              <a:t>kv</a:t>
            </a:r>
            <a:r>
              <a:rPr lang="en-US" sz="1800" dirty="0" smtClean="0"/>
              <a:t> – mg sin </a:t>
            </a:r>
            <a:r>
              <a:rPr lang="en-US" sz="1800" b="1" dirty="0" smtClean="0">
                <a:latin typeface="Symbol" panose="05050102010706020507" pitchFamily="18" charset="2"/>
              </a:rPr>
              <a:t>q</a:t>
            </a:r>
            <a:r>
              <a:rPr lang="en-US" sz="1800" dirty="0" smtClean="0">
                <a:latin typeface="Symbol" panose="05050102010706020507" pitchFamily="18" charset="2"/>
              </a:rPr>
              <a:t> </a:t>
            </a:r>
            <a:r>
              <a:rPr lang="en-US" sz="1800" dirty="0" smtClean="0"/>
              <a:t>= m a</a:t>
            </a:r>
            <a:endParaRPr lang="en-US" sz="1800" dirty="0"/>
          </a:p>
        </p:txBody>
      </p:sp>
      <p:sp>
        <p:nvSpPr>
          <p:cNvPr id="33" name="TextBox 32"/>
          <p:cNvSpPr txBox="1"/>
          <p:nvPr/>
        </p:nvSpPr>
        <p:spPr>
          <a:xfrm>
            <a:off x="1295400" y="20574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 smtClean="0"/>
              <a:t> F  = K</a:t>
            </a:r>
            <a:r>
              <a:rPr lang="en-US" sz="1800" baseline="-25000" dirty="0" smtClean="0"/>
              <a:t>P</a:t>
            </a:r>
            <a:r>
              <a:rPr lang="en-US" sz="1800" dirty="0" smtClean="0"/>
              <a:t> ( v – r)</a:t>
            </a:r>
            <a:endParaRPr lang="en-US" sz="1800" dirty="0"/>
          </a:p>
        </p:txBody>
      </p:sp>
      <p:sp>
        <p:nvSpPr>
          <p:cNvPr id="27" name="Text Box 4"/>
          <p:cNvSpPr txBox="1">
            <a:spLocks noChangeArrowheads="1"/>
          </p:cNvSpPr>
          <p:nvPr/>
        </p:nvSpPr>
        <p:spPr bwMode="auto">
          <a:xfrm>
            <a:off x="457200" y="4876800"/>
            <a:ext cx="76200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Verification Tools: Allow you to check if system model indeed works as expected, that is, satisfies requirements</a:t>
            </a:r>
          </a:p>
        </p:txBody>
      </p:sp>
      <p:cxnSp>
        <p:nvCxnSpPr>
          <p:cNvPr id="36" name="Straight Arrow Connector 35"/>
          <p:cNvCxnSpPr/>
          <p:nvPr/>
        </p:nvCxnSpPr>
        <p:spPr bwMode="auto">
          <a:xfrm flipH="1">
            <a:off x="4953000" y="2286000"/>
            <a:ext cx="762000" cy="0"/>
          </a:xfrm>
          <a:prstGeom prst="straightConnector1">
            <a:avLst/>
          </a:prstGeom>
          <a:solidFill>
            <a:srgbClr val="333399"/>
          </a:solidFill>
          <a:ln w="25400" cap="flat" cmpd="sng" algn="ctr">
            <a:solidFill>
              <a:srgbClr val="002060"/>
            </a:solidFill>
            <a:prstDash val="solid"/>
            <a:round/>
            <a:headEnd type="arrow" w="med" len="med"/>
            <a:tailEnd type="none"/>
          </a:ln>
          <a:effectLst/>
        </p:spPr>
      </p:cxnSp>
      <p:grpSp>
        <p:nvGrpSpPr>
          <p:cNvPr id="37" name="Group 3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8" name="Picture 3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073" name="Acrobat Document" r:id="rId7" imgW="4790808" imgH="6162472" progId="AcroExch.Document.7">
                    <p:embed/>
                  </p:oleObj>
                </mc:Choice>
                <mc:Fallback>
                  <p:oleObj name="Acrobat Document" r:id="rId7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8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Model-based design != Coding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7" name="Text Box 4"/>
          <p:cNvSpPr txBox="1">
            <a:spLocks noChangeArrowheads="1"/>
          </p:cNvSpPr>
          <p:nvPr/>
        </p:nvSpPr>
        <p:spPr bwMode="auto">
          <a:xfrm>
            <a:off x="457200" y="4724400"/>
            <a:ext cx="7620000" cy="70788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Design using high-level block diagrams and state machines gets automatically compiled into low-level code ! </a:t>
            </a:r>
          </a:p>
        </p:txBody>
      </p:sp>
      <p:pic>
        <p:nvPicPr>
          <p:cNvPr id="49156" name="Picture 4" descr="http://www.intechopen.com/source/html/41709/media/image113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1447800"/>
            <a:ext cx="5254625" cy="3013142"/>
          </a:xfrm>
          <a:prstGeom prst="rect">
            <a:avLst/>
          </a:prstGeom>
          <a:noFill/>
          <a:ln>
            <a:solidFill>
              <a:srgbClr val="000099"/>
            </a:solidFill>
          </a:ln>
        </p:spPr>
      </p:pic>
      <p:pic>
        <p:nvPicPr>
          <p:cNvPr id="49158" name="Picture 6" descr="http://www.askamathematician.com/wp-content/uploads/2010/07/ProbOfStreak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638800" y="1447800"/>
            <a:ext cx="3273425" cy="2917964"/>
          </a:xfrm>
          <a:prstGeom prst="rect">
            <a:avLst/>
          </a:prstGeom>
          <a:noFill/>
          <a:ln>
            <a:solidFill>
              <a:srgbClr val="000099"/>
            </a:solidFill>
          </a:ln>
        </p:spPr>
      </p:pic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413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3" name="Text Box 4"/>
          <p:cNvSpPr txBox="1">
            <a:spLocks noChangeArrowheads="1"/>
          </p:cNvSpPr>
          <p:nvPr/>
        </p:nvSpPr>
        <p:spPr bwMode="auto">
          <a:xfrm>
            <a:off x="533400" y="5486400"/>
            <a:ext cx="76200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/>
              <a:t>Models not only of system being designed, but also of its environment</a:t>
            </a:r>
            <a:r>
              <a:rPr lang="en-US" sz="2000" dirty="0" smtClean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Verification != Simulation/Testing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2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43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33528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Line 5"/>
          <p:cNvSpPr>
            <a:spLocks noChangeShapeType="1"/>
          </p:cNvSpPr>
          <p:nvPr/>
        </p:nvSpPr>
        <p:spPr bwMode="auto">
          <a:xfrm>
            <a:off x="2514600" y="20574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>
            <a:off x="2514600" y="25908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Line 7"/>
          <p:cNvSpPr>
            <a:spLocks noChangeShapeType="1"/>
          </p:cNvSpPr>
          <p:nvPr/>
        </p:nvSpPr>
        <p:spPr bwMode="auto">
          <a:xfrm>
            <a:off x="6248400" y="2057400"/>
            <a:ext cx="838200" cy="0"/>
          </a:xfrm>
          <a:prstGeom prst="line">
            <a:avLst/>
          </a:prstGeom>
          <a:noFill/>
          <a:ln w="31750">
            <a:solidFill>
              <a:schemeClr val="folHlink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8"/>
          <p:cNvSpPr>
            <a:spLocks noChangeShapeType="1"/>
          </p:cNvSpPr>
          <p:nvPr/>
        </p:nvSpPr>
        <p:spPr bwMode="auto">
          <a:xfrm>
            <a:off x="62484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282213" y="1750368"/>
            <a:ext cx="217559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Model/Program</a:t>
            </a:r>
            <a:endParaRPr lang="en-US" sz="2400" dirty="0"/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387350" y="2362200"/>
            <a:ext cx="1965325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Requirement</a:t>
            </a:r>
          </a:p>
        </p:txBody>
      </p:sp>
      <p:sp>
        <p:nvSpPr>
          <p:cNvPr id="21" name="Text Box 11"/>
          <p:cNvSpPr txBox="1">
            <a:spLocks noChangeArrowheads="1"/>
          </p:cNvSpPr>
          <p:nvPr/>
        </p:nvSpPr>
        <p:spPr bwMode="auto">
          <a:xfrm>
            <a:off x="7245350" y="1752600"/>
            <a:ext cx="1598613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chemeClr val="folHlink"/>
                </a:solidFill>
              </a:rPr>
              <a:t>yes/proof</a:t>
            </a:r>
          </a:p>
        </p:txBody>
      </p:sp>
      <p:sp>
        <p:nvSpPr>
          <p:cNvPr id="22" name="Text Box 12"/>
          <p:cNvSpPr txBox="1">
            <a:spLocks noChangeArrowheads="1"/>
          </p:cNvSpPr>
          <p:nvPr/>
        </p:nvSpPr>
        <p:spPr bwMode="auto">
          <a:xfrm>
            <a:off x="72390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>
          <a:xfrm>
            <a:off x="32004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smtClean="0">
                <a:solidFill>
                  <a:schemeClr val="hlink"/>
                </a:solidFill>
              </a:rPr>
              <a:t>Verifier</a:t>
            </a:r>
          </a:p>
        </p:txBody>
      </p:sp>
      <p:pic>
        <p:nvPicPr>
          <p:cNvPr id="60420" name="Picture 4" descr="http://upload.wikimedia.org/wikipedia/commons/thumb/d/d9/Edsger_Wybe_Dijkstra.jpg/200px-Edsger_Wybe_Dijkstra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85800" y="3733800"/>
            <a:ext cx="1219200" cy="1627632"/>
          </a:xfrm>
          <a:prstGeom prst="rect">
            <a:avLst/>
          </a:prstGeom>
          <a:noFill/>
        </p:spPr>
      </p:pic>
      <p:sp>
        <p:nvSpPr>
          <p:cNvPr id="24" name="Text Box 10"/>
          <p:cNvSpPr txBox="1">
            <a:spLocks noChangeArrowheads="1"/>
          </p:cNvSpPr>
          <p:nvPr/>
        </p:nvSpPr>
        <p:spPr bwMode="auto">
          <a:xfrm>
            <a:off x="2057400" y="3733800"/>
            <a:ext cx="6478055" cy="156966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eaLnBrk="0" hangingPunct="0"/>
            <a:r>
              <a:rPr lang="en-US" sz="2400" dirty="0" smtClean="0"/>
              <a:t>Program testing can be used to show the presence</a:t>
            </a:r>
          </a:p>
          <a:p>
            <a:pPr eaLnBrk="0" hangingPunct="0"/>
            <a:r>
              <a:rPr lang="en-US" sz="2400" dirty="0" smtClean="0"/>
              <a:t>	of bugs, but never their absence!</a:t>
            </a:r>
          </a:p>
          <a:p>
            <a:pPr eaLnBrk="0" hangingPunct="0"/>
            <a:endParaRPr lang="en-US" sz="2400" dirty="0" smtClean="0"/>
          </a:p>
          <a:p>
            <a:pPr eaLnBrk="0" hangingPunct="0"/>
            <a:r>
              <a:rPr lang="en-US" sz="2400" dirty="0" err="1" smtClean="0"/>
              <a:t>Edsger</a:t>
            </a:r>
            <a:r>
              <a:rPr lang="en-US" sz="2400" dirty="0" smtClean="0"/>
              <a:t> W. </a:t>
            </a:r>
            <a:r>
              <a:rPr lang="en-US" sz="2400" dirty="0" err="1" smtClean="0"/>
              <a:t>Dijkstra</a:t>
            </a:r>
            <a:endParaRPr lang="en-US" sz="24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4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AutoShape 2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844" name="AutoShape 4" descr="data:image/jpeg;base64,/9j/4AAQSkZJRgABAQAAAQABAAD/2wCEAAkGBxQSEhQUEhQUFBUUFBQUFRcVFBQUFRQUFRUWFxUVFxQYHCggGBwlHBQUITEhJSkrLi4uFx8zODMsNygtLisBCgoKDg0OFxAQFywcHSQsLCwsLCwsLCwsLCwsLCwrLCwsLCwsLSwsLCwsLCwsLCwsLCwsLCwsLCwsLCwsLCwsLP/AABEIALcBEwMBIgACEQEDEQH/xAAcAAABBQEBAQAAAAAAAAAAAAADAAIEBQYBBwj/xABCEAABAwIDBQQIAwUIAgMAAAABAAIDBBEFITEGEkFRYRMicYEyQlKRobHB0Qcj8BQzYpLhU3KCorLC0vFDgxZzk//EABkBAAMBAQEAAAAAAAAAAAAAAAABAgMEBf/EACgRAQEAAgICAgEDBAMAAAAAAAABAhEDIRIxBEFRImGRBRNxgbHR4f/aAAwDAQACEQMRAD8A8okvokWWy5fNHYbm/JEY25A5qFDUNObbxXKo8FZboa1V8ljwUkjWRqV9iT5JhA4kI8UV8m3ceTcz8E4KFOQTddp6kt8FNgwGqk9CnmP/AK3Ae8iytKPYKvf/AOAtH8b2N+t07juHhlcLuXSDHUAi9wjB40Jz5LQ0v4XVJtvPiZzzLreAAzW52c2OgpLOP5svtuGQP8LdB46rKfHjtv8AUc9eozGz2xckwD5bxMOYuO+R0adPE+5bemwuGnG7EwA2zcc3Hxdr5KxklACgvkuVthxzH05uT5OfL79HkprpAEF8ltVbYRhxykkHVjTw6nqtGAmFYecpJBn6rfZHM9VbJLhKkyc6yosdxsQgAXc92TGNzc48AAuY/jQisxg35X5MYNSfso2E4X2ZMsp353anhGD6jPvxVEZhuGODu2qCHzH0W6tiB4N5u6qyc9cc5DJQHS5U20e0sFEzeldn6rB6TvJVe222cdE3dbZ8x0b7PUrw7FsVknkMkri9556DoAlaI0mP7T1WIuOZZEDkwGw8+ZRMIweNlnOG87W5zt4BYps7gbhxHmreh2ikbk+zxpycPMaqLtWlpi9UXutwGQCqnhSe1DxcIbmoJFcE3eIRnBMLUBp9kJi47t9fnzW8w7FnF3ZO9MD3jmvL8DxH9neHFpcAb5Gyv6rHoJ5o3h0lMWnN5YHi3Ihp08lGWOyer4dTu1KkVVIHtcwgFrwWuHMOFiubOVkU7B2VRHNYZ7lt4eLNR5hXH7IOaUxpbfPdTTmN743ase5h8Wkj6LK18O7I4dbj5r0/bjDuzr5QNHhko/xNsf8AM1yw201LuvY7mLK8fbW9xWM01STGWsktEPev/gtARb9nZ5XHyKlQbEUA0po/j91dsCO1FTtTO2RoiLGmj9xTotkqFoypYPOMH4lXF00uSCFDgtMz0KeFvhEwfRS44mtFmta3wAHyTXSJEp7Elvo8vTHPQy5R3SonYylntIdKgvmsgPcoUs1ymmDyzklDMlkPeVrguF75Ekg7oza0+sfaPRCxsGw3etJIMtWNP+oq/SSUmSotoca7KzIxvyvyY0ak/QIm0GMCEBrRvSPyY0akqHhGGGK8sp353+keDB7DenXimTmEYV2V5JTvzv8ASdwaPYZyHzU1712RyCSgESsZt3to2kaY4iHTEfydSh7fbZtpWmKIgzOH8g5ryTsXzOL3kkuzJOpupyykVjjarq6sdI9z3uLnONySollohs8XaFOGyMpzaQfgs/7mP5a/2cvwzrW3TxGQrWTC3Rmz2lrhz0PgUyZwAt+geare02aCpLtN/epjrlCgAOY45HoUZhQVhoYu7qIkgtBlqbZEcmFAFppXMcHMc5rho5pLXDwIzC9i/DXbGSc/s9S7efa8Uh1eAM2O5uAzB4gHz8Zi1V9g9S6KRkjDZzHBw8QU4ivVdt8Oa+pp3uGRjkYfFjg5o/zvWA/EPDA2PeaLBtj8bH5r0nH61s9PBM3QSRv8A8FhHvePcqLamh7WncOhHvH/AEovWTTDvF4e4LqI0c0lqh9NsKNvKHE9dknVaRtIdIgPmUd0t0wuRotjh10jIgMengqa2w1Js4uQXGyIXWUCee5RiWdl9HyyXQCu3U3CcNM7rnKNpz/iPIdFSdC4LhnanfePyxoPbP2WpAXGtAAAyA0TlJkqvHMWbAzm45NaMySdAAjYviTYGFzj4DiSqfCqFznftE/pn92w6RtP+5AdwjDnNJnnzmePERtPqjrzKnSPTpXqO4pkTishtxtYKVnZx96Z+TQPVvxKl7ZbTMo4ucjsmN68141LWOke6WQ7z3G5PLoErQiVsbnzgPdvOdZzz1NyQtDSU4VFE7eqG9Wn6rT0IHNc3Le3XwTpY0sGSvKGmACrKXgFLfi0UPpvA6cfcueTt3dSJ1bhkcos5oK832s2f7DvMN28jqF6LR7QU79HkeIICbiOGsqWEag6EK5bjWWeOOc6eM0cljY6FTt7P9cP6IOP4caacs1AOR6J299PsV1b3HDrV1UpcuuArqaHCmFOKaUAozmrmiVIDmrigOY8Pl/2E01dS45JFG2MuPZk5DhcODvnmvRns34T1bf6rynHYbwX9kg+/L6r1DZSftaWJ3NgB9yjP6Vx/bw7H4TFUSsAyDyR4O731SXpeK4A18r3EZk/IAfRJX5Q/FuWPyQ3PQy+wQS661cw5lTd5MaE2R6AkRkIvbWVd2ijz1BOQRo4k1dbfIaKMHoCl4XQOnfutyA9J3IfdC4l4Th7p3W0YPSP+0LaQxBrQ1osBkAmUlM2NoY0WA/V0ZTVEo9fWNiYXvNgAizShoLnGwCy0YNdLvuyp4z3R/auH+0fFIHYdTuqH/tEws0fuWH/AFkc+SuJXrsj1He5MjXuVLtLjsdHEZHnP1W8SeCk4xibKeN0khsGj39F4VtJjslZKXvvug9xvAD7pWgDFsTkqZXSym5Og4NHIKJvJl0KolsOpUgSnfeZoucwW5a6EqfEA07zWEWdbN53j1tyVdhLPzor8SfkVu3UI3brHky1XVxYeUF2VmMzrG4sFJx+h3CLDU5utcgcSibGwDfLra5LTYkG7huB5rn/AHduMtxkYrCKOovcSWAOe+BYi/C2a2NDGQ3MDyFroGGQhxHJXVQ0AWCV3ZteOPj08u/E2kG81/Gx+CxzTl7x8AVuPxMfutivqSVhx9T8l0cW/GOLn151LY7IHnn7126Gw5DwS3ltHNl7PJTSVwlNJQnZEq2w12njb3j+gVOSptBLw8/cbpwq01cy8En9wn3Z/Raz8MKnepQ32HEfG4WVc7ehcBq5paOpdkPiVpPw9i7J8sQ5Nd4nQn4JZ+hx+2jrKa73H9aJK1MYSUNlS4rl1asw0C+8b8rZKDVYedWHeHLj/Vb+ccvhdI5ehFS5aYNYDfPiFW1FRwCqUtU2abgEJNDUSCFz3BrRcnT7oVILQ0jpXhjNTqeAHMrfYdQthYGt8zxJ5lBwbDGwMtq4+keZVgptVCXCV1Z7Hq90jxTQHvu9J3BjeJKRo9dM6slMMZIhYfzXDj/ADzVyGtY0NaAGtFgBwATKOkZBGI2aDU8XHiSeabI9MGSOUSqqGsaXONgBckozivJ/xK2o7RxpoT3R+8I4n2UtkpNttpTWS7rSeyYbNHtHms0/VIBNfqpMlEA7SQAc7ItVJZvUqZs7S3dvHggCYszsXwPA0HyOfwK1Yr2mK97gjLz0Wf2oaCxnMG/lbP6IOzGJD9zJofRJ99vesubHc26Pj8nj03Gz+JGMWaL5ZWsVo4XGaM9oW59N0jxzWNwSKFj7SA2JuLPLd3S48NVsaOWmyEce8ebnF2hB9EGxyvxCw8f3ehhbr1VI7EBSv3XOBucrG5+C0dLMX2PBMq8LY4E7o3iLXyyHIWyCZLIIWXPALK+9L28//FecGaFg9UEnzOXyWQacvP6Kw2wnc+o3nanhyHAKra7IeK7MJ+mPN5LvOpkLvqramw+OScgX3LA5G2oH1JVJGdP1w/opTat8Tg5nEcdPcrxvbLOdC49SNhLQwklx0Juo76YgXv8ABCrKx0rg54F28sgny1e8LbpHxVsh6PDnS6FoyLu9cZDwCHEwtN1a4XUAB2XqFmulxa/xQKmkLDbXjkgtrrY+hlrKmKGM7rWuErycwGRuB08bADqtpR0DaXFXxtke8SQh4D3A2s4g7rQBYXKqfwenDJ5r5FzGgeRN/mFIxOTs8aY4tsXnc3zxYYQ5rQeAu1+XE35KMvtpg9EsknBcUNECrriTYZWQW1HUqPWv9YZ31VXPVELoxk05crdptfWDQaqp3s1zeunEK/QkHjF7AC5OQA4lbfZ/CBC3ednI7XoOQUTZfBNwCWQd8+iPZH3WjUWrhJJKJiVc2GMvcbWCRoe0GK9i0NYN6R/dY0aklMwbDuwYS470snekd15DoFGwOjc5xqpx33fu2n1GfcqylkQDJHoBKc4qm2nxxtJCXnNxyaOZTCh/EPan9mj7KI/mvH8o5rxx5zzzJzJ5lTcTq3SyOkkN3ONz9goJKmgmrhbmpVJSE2Jyb14+AU+W1rgDJImZlaXyBo4LQ047GPhl80MZqNu3blmXOsB8B8SUxRoKztHFzwbNG7lpn48VXV1K2+9GXXJ9Ej5EKyqIxGwMBuePVx1Qeyy6/IJ5TSOPK5bv00GzFSJ2bryN9mTtMxwd+uS3eD0zG6FeZYDFa7hlc68bBaJlXIDquDk15dPW4M9Y6rfVtcyMW48uKppLyG7tOAVRTzEm5uT1V7TjurHKt48s23htODwVCdB5r0fajBu1ueIWEqKN7TYNJIOg1XXw5yzTi5sLLsFj8jzBBU5rd4ZcFAicA6xuL5ZqXRGxseGR+i0vTKdzTrY0RrEaRmeSmYdhkkxswZD0nHJrfE/QZrVhoCFulteFvgtzs/sve0lV3G6iO/fP972fDXwQKGGCjF7h0ntusCP7g9UfHrwUes2h3tCXfAe8oPxn2LtPXmOqZLTgNbE0MDW5At1PxXJNqBUSxOAs5pY155jfFr+G873lVXbl5zR62zYgQAN1zTkORv8ARLR+Xens0WYHgkh0L7xsPNoSWS2RqKqwsOKgbyEXXXQuzTmiQ1y1ey2Cb1ppRl6jT/qKgbK4H2xEjx+WDkPaP2W9aLCw0UWrkdSSSUmbI8NBJ0CzMLDWzb7v3ERyHB7x8wPmjYvO6okFPEbDWRw9Vv3KtGxtjYI2CzWiwQCnkUVxSkcuMCYBralsTHPebBouvG9rMVdO8yP00Y3k3n4r0Hb1wdGG3yBBIHHPivNcUoXynItaP4iR8Ek2szI5W1DhlhvPGfBp4dT16Kbh2Dhh3nEOdw5N656qXJ+j+vmjQQJm38VHOjh0upkzcv1cqG7M35gtd4oNHLbNueSLQR/nRN5Bzj47rifiUoxvWHQX8MlJwpl6ppOliPePsCqwn6oz57rjy/xVZWi8pA4E3PidFI/ZSbADM5KXU0dqiQc3X94BV3gVOCS4j+EeA1WPNl4S/l0cGPnZ+ESmod1oA4BTW05WigogeCMaEcl51telMYztJCd7wV/R3PXwThSsYO8f6psUpJ7os0cNPiunD4ts8s7r/ly8nzNXx455X8/X/v8ApJfhEkos0tYDq5xzA6AcUWHZuGMWc9vC+7e563vr1RqSkqJmjs7Rt9uQE5dGjNx63t8laU+z0bbOnkdKRzsxn8rcz5krpxwwwn6Z/Lnyy5M+88v4Zg7K4bO8x/s8kruJbcEeLmWA8ygYp+DjHWdTzuh5tlAlAHRwIOXW62tTj8UDbNDWtGXstvyAHFUuI4gK5m45z2sINxG5zb6ZEjUZ6Zjoqvc9Jk1dysNieGYfSkxmeSrmbqI92OJp6kXJ8AUaia97RcCNg9GNmVr8zr9+Kj7SbNuprSM77Y7ODuJb60bvoVbUcge1rmnukAjzUZdevSsbv37YzFINx7hnrx6psTVb7UUtntPtAfAqAGJwrDoBmpGKH8kocISxN35Z8QFSft7Bgsl6eI842/JJZHZUOdSQntZR3BkJDYZlJZaabQQrrZzBTUvuco2nvHn0CjYJhTqh4aMmj0nchy8V6bQ0jYmBjBYBdVrGQWGIMaGtFgBYJ6SSzUSqscxDs27rc3uyaOZKnVlSI2lx4BUmERGRxqJOOUYPBvPzQEvC6PsWZ5vf3nu5k/RPlenyvUZ7kw4h1tTuN6lddIGi5VBXVW8ST5ICtxqa4F/aHzUrEtnmyNDmANNhw7p8R9lQ4xUd09M1scMrw6JvVoWHNuWWN+GTKWV53iGHPiNnN3TwPqu8FALr+IXqs1I17S14DgeBWI2i2YfFeSG726lvrD/kEcfPL1l0OT49x7x7ZmR3v+Sq6iXceOT9fEcf1yVm54cOF7nJZvGpHdo0dbDzyW7nW2EDeYXG9iSAegUyisHF/APaPv8AMoBtFEGjgAPNSMCgJidvauc4/AW+SJ1U5TyllXeKUl5WuHrsHvBz+YVrS0waAAhw/mQxu4gi/nkfiFaRxZBcnzrf7v7e/wCXV/Te/jz8+r/pJpG5IdfWNZqQFyeQ7pYw2cRa+u7fj/RQocAj1eXSHUl51PgEfHwk/XZ/hXyc7Z4S6/P/AEjCpMrt2IF5PEeiPE6BaTCsODLGSzna29QHw9Y+PuCdh8AYMgAOAAsjyygAnW3z5LoytrDGTGaiwnxDdCqKmV8gN37vhZztLiw0CitdLJfs2hxBzc7JoIdkAeOilx4fORcytB5NFwP6fZI0aHBoS/fcHyOANjISQMxazRYDRW0TAN3ugZHK2mmXy9yFE2RuRO8Brz1UgPuM9Tr0H6KYDkp2vaWOFw5u6R0OX1+C8+2ehML5qZ2sMhA/+t2bD7j8F6Q19zfn8h/VYTF3BuMOb/aU0ZPiHOt8FOXo8TcXpQ90d/4vks7VQ7ri3ktJjNRuuJ9lth/eJ/oFSYbh8k77NBJJzKMRkjsZkouJOtGf1zWpkwPcymkbFb1bb8n/AOYOX+ItQHYlBB+5jG8P/JJaSS/MXG6zyF/4lpGf20OyeFTfscH5bh3AcxY5kkZHNJZOTEJ3kuIeb53dqfHezXUvFW3tOEYaynjDGjxPElTkkk0kuOdZdVNj2IbjbNzc47rRzJ0QEOscaqbsh6Dc5D8m+at5CBkNBkFHwyj7CMA5vd3nnmTqlI5MGyOQSV17lXYnVbosNSgA4hV3NhoFnsQqVJqZbBZ+pm3imQFdJdp8EbZnGLdxxzHyUWpORVGXWILfSHxHJZcuHlGvFn4169SVd1OjcCvPcCxsOAuc+K1VLXaLgvT0Jqw3Gdng4F0JEb8yRutdHIeUjOPiM1icW2LEkgmhNiAHGInIG1+449eBXpjZ3OFgEKOhaOGq7OHHKTtxc9xt6ePz0jt/de1zd3gRa5+qscLdZpv7RHyXp1Vhsco3XtDh11HgeCopdjGAHsnuGZNnZ69Vu59KnAn3bIzkbjz7w+N1ZvqbgAZdfsgRbOSxkn0r2042vbx1RH0krfSY4eRU8uOOdxt+pouG58UykvVuxIFPgF9dAi0OCONi87vEjU+Z4K4jw+NtrDTQk/G3NCoqyHONgCB/md/xHXXwU2HDxkZBkPRaNPE/ZWLQBp/UpF9sj7glpWw2kaA6c7WXHEeXPn4JSC/lwH1QHOPO587NH6/QQDnHn5D6obrZ8r94j3WHy/RQZZ7Z311PE/b9aaoEhcRfJjBfvuIYweBOvkgxn1ABvfj/ANf9rzd1Q+qxpzomueIx2ZLQSGhsee8Rk0XJ1WpxDFoI9S6Y+ccf/N/+XxWYr9pHOHZsAYwm/ZxtDGXPEsb6R6uuUXHYmWlviNJDvl08u93r9nCQdMgHSnut00bvFQKvafs27kAELNLR3BP96Q953wHRUvYSyZuO6OuvuR4qVjDe28eZz+HBOYyJtRzJLLmO63mcvcNSptLTtZYjM8zqPDl5J0DXSP3Y2Oe48Gi/v5LVYPsM93eqX7jf7NmbvN2g8k9kzBk8El6lFs/SNAaIIzbi5u8T4k5lJPsNIkkhyPskA6mYNB6KkwiLtpXTv9Bl2x9ebvp713F5TI5sLNXnvH2W8T+uas9wRsaxuQaAEwbNJcqK9ye9yC4oAFTMGgk8FnZZ7kuPkp2LSbxtwGqpKyXKyYQcSqbquYEWbMoQyQRlRoshjQc2zgcjcHxWtkN1HoMCNWSy1mXzPgeCVCh2UpJ5pAIwbDV3AdF7Jg+EbjRvG5T8EweOnYGMaBZWoKnwm9q87rW3WMAT026V1aSIC4WJ1krJAyxXQUQBd3UjNDk03By87onZroakYe/4k+745BNebDkPifh8s0Z0V1Hmb2Y3rOeQLBoOZ8XO0CDA7Qg2ANuQF3H9a8+oTK6qjjH5zww+x6T/AOUfXJZDHNsJAXMaOx4ENuHHxecz5WWWfUyynug2PHTz6o0NtjiO17GX7JgB9uSz3eTfRHxWVrsdmnde7nnmSTbw4DwCCKBrc5DvnkNEZsthYANHT7ppRxQud+8dboMypUbGM9FoHU5n3o+GYVNUO/KYXfxHJv8AMtrhGwjG2dUO3z7Iyb58SjYYmkpJZ3bsTHPPGwyHi7QLW4XsDo6pf/62ZDzdr7rLbU9OyNobG0NA4AWTiUaCNRUMcLd2JjWDoLX8TxRXOXXFBc5PRH3SQN5JMLt8llArKkNaXFdfLdVNUe2kbENNXeA4eaRpWCw5Omf6T9OjeA+qkSPT5ncBoFHcUA1xUStn3W9SpLiqPEJ7u6BAQqybJUVVNdSsQnVQ8lxsASmCc5DcbqdFhEhFyLeKr54HBwaNSUAWjpTM8MbpxK3uGULYmhrQoOB4cImD2jqrpgQR7U9cSBQDk4BcT2pG6AnBqQTwEg4GpwanNCI1qAaGJwjRGhFY1I0fsk0t5qduIUrQgMrtDs5FP3i0bw0K8/xKB0RLHDdHC2hXrNUbKtZHEZGmRodbQkXseaIHnuGYBUVHoMIb7Tsh5cStng+wsTLOmPau5HJo/wAP3WxsAMsh0TC5PRGRQtYLNAAHIWTiU1zkNz0yPJQ3SJjnobnIDrnIT3JrnoEkiAIZElAdVt5hJMLSefdaTyTMFbZhkPpPz8BwC4khSUXJpK4kgAVb91pWYrZrLiSCQ6TDnTG+gV1FRMiFmi55lJJANkYXaoDKZodchdSQFpC4KQ1ySSA6XLgKSSAKHJ7XpJJAVrk8PSSSMQPRBIuJJGeJUUTJJJAjOgS1CSSYV1TNdU9U+ySSZLbAMS3wWO1bp4K0cUkkyCc5Dc5cSQA3PQXPSSTCJU1QaqmqrSUkkBAMqSSSA//Z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Formal Verification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2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53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4" name="Rectangle 4"/>
          <p:cNvSpPr>
            <a:spLocks noChangeArrowheads="1"/>
          </p:cNvSpPr>
          <p:nvPr/>
        </p:nvSpPr>
        <p:spPr bwMode="auto">
          <a:xfrm>
            <a:off x="33528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Line 5"/>
          <p:cNvSpPr>
            <a:spLocks noChangeShapeType="1"/>
          </p:cNvSpPr>
          <p:nvPr/>
        </p:nvSpPr>
        <p:spPr bwMode="auto">
          <a:xfrm>
            <a:off x="2514600" y="20574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6" name="Line 6"/>
          <p:cNvSpPr>
            <a:spLocks noChangeShapeType="1"/>
          </p:cNvSpPr>
          <p:nvPr/>
        </p:nvSpPr>
        <p:spPr bwMode="auto">
          <a:xfrm>
            <a:off x="2514600" y="2590800"/>
            <a:ext cx="838200" cy="0"/>
          </a:xfrm>
          <a:prstGeom prst="line">
            <a:avLst/>
          </a:prstGeom>
          <a:noFill/>
          <a:ln w="31750">
            <a:solidFill>
              <a:schemeClr val="accent2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7" name="Line 7"/>
          <p:cNvSpPr>
            <a:spLocks noChangeShapeType="1"/>
          </p:cNvSpPr>
          <p:nvPr/>
        </p:nvSpPr>
        <p:spPr bwMode="auto">
          <a:xfrm>
            <a:off x="6248400" y="2057400"/>
            <a:ext cx="838200" cy="0"/>
          </a:xfrm>
          <a:prstGeom prst="line">
            <a:avLst/>
          </a:prstGeom>
          <a:noFill/>
          <a:ln w="31750">
            <a:solidFill>
              <a:schemeClr val="folHlink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8" name="Line 8"/>
          <p:cNvSpPr>
            <a:spLocks noChangeShapeType="1"/>
          </p:cNvSpPr>
          <p:nvPr/>
        </p:nvSpPr>
        <p:spPr bwMode="auto">
          <a:xfrm>
            <a:off x="62484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9" name="Text Box 9"/>
          <p:cNvSpPr txBox="1">
            <a:spLocks noChangeArrowheads="1"/>
          </p:cNvSpPr>
          <p:nvPr/>
        </p:nvSpPr>
        <p:spPr bwMode="auto">
          <a:xfrm>
            <a:off x="282213" y="1750368"/>
            <a:ext cx="217559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Model/Program</a:t>
            </a:r>
            <a:endParaRPr lang="en-US" sz="2400" dirty="0"/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387350" y="2362200"/>
            <a:ext cx="1965325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/>
              <a:t>Requirement</a:t>
            </a:r>
          </a:p>
        </p:txBody>
      </p:sp>
      <p:sp>
        <p:nvSpPr>
          <p:cNvPr id="21" name="Text Box 11"/>
          <p:cNvSpPr txBox="1">
            <a:spLocks noChangeArrowheads="1"/>
          </p:cNvSpPr>
          <p:nvPr/>
        </p:nvSpPr>
        <p:spPr bwMode="auto">
          <a:xfrm>
            <a:off x="7245350" y="1752600"/>
            <a:ext cx="1598613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chemeClr val="folHlink"/>
                </a:solidFill>
              </a:rPr>
              <a:t>yes/proof</a:t>
            </a:r>
          </a:p>
        </p:txBody>
      </p:sp>
      <p:sp>
        <p:nvSpPr>
          <p:cNvPr id="22" name="Text Box 12"/>
          <p:cNvSpPr txBox="1">
            <a:spLocks noChangeArrowheads="1"/>
          </p:cNvSpPr>
          <p:nvPr/>
        </p:nvSpPr>
        <p:spPr bwMode="auto">
          <a:xfrm>
            <a:off x="72390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23" name="Rectangle 3"/>
          <p:cNvSpPr txBox="1">
            <a:spLocks noChangeArrowheads="1"/>
          </p:cNvSpPr>
          <p:nvPr/>
        </p:nvSpPr>
        <p:spPr>
          <a:xfrm>
            <a:off x="32004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smtClean="0">
                <a:solidFill>
                  <a:schemeClr val="hlink"/>
                </a:solidFill>
              </a:rPr>
              <a:t>Verifier</a:t>
            </a:r>
          </a:p>
        </p:txBody>
      </p:sp>
      <p:sp>
        <p:nvSpPr>
          <p:cNvPr id="25" name="Content Placeholder 3"/>
          <p:cNvSpPr>
            <a:spLocks noGrp="1"/>
          </p:cNvSpPr>
          <p:nvPr>
            <p:ph idx="1"/>
          </p:nvPr>
        </p:nvSpPr>
        <p:spPr>
          <a:xfrm>
            <a:off x="457200" y="3352800"/>
            <a:ext cx="8458200" cy="2209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Goal: Establish that model satisfies requirements under all possible scenarios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First challenge: Need formal definitions of “model” and “requirement” to make the problem mathematically precise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Second challenge: Need verification techniques and tools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Course Topics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3058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Goal: Introduction to principles of design, specification, analysis and implementation of CPS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Disciplines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Model-based design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Concurrency theory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Distributed algorithms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Formal specification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Verification  techniques and tools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Emphasis on mathematical concepts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310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Theme 1: Formal Models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3058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Mathematical abstractions to describe system designs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Modeling formalisms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Synchronous models (Chapter 2)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Asynchronous models (Chapter 4)</a:t>
            </a:r>
          </a:p>
          <a:p>
            <a:pPr lvl="1">
              <a:buFont typeface="Wingdings" pitchFamily="2" charset="2"/>
              <a:buChar char="§"/>
            </a:pPr>
            <a:r>
              <a:rPr lang="it-IT" sz="2000" dirty="0" smtClean="0">
                <a:latin typeface="Comic Sans MS" pitchFamily="66" charset="0"/>
              </a:rPr>
              <a:t>Continuous-time dynamical systems (Chapter 6)</a:t>
            </a:r>
            <a:endParaRPr lang="en-US" sz="20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Timed models (Chapter 7)</a:t>
            </a:r>
          </a:p>
          <a:p>
            <a:pPr lvl="1">
              <a:buFont typeface="Wingdings" pitchFamily="2" charset="2"/>
              <a:buChar char="§"/>
            </a:pPr>
            <a:r>
              <a:rPr lang="it-IT" sz="2000" dirty="0" smtClean="0">
                <a:latin typeface="Comic Sans MS" pitchFamily="66" charset="0"/>
              </a:rPr>
              <a:t>Hybrid systems (Chapter 9)</a:t>
            </a: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Modeling concepts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Syntax </a:t>
            </a:r>
            <a:r>
              <a:rPr lang="en-US" sz="2000" dirty="0" err="1" smtClean="0">
                <a:latin typeface="Comic Sans MS" pitchFamily="66" charset="0"/>
              </a:rPr>
              <a:t>vs</a:t>
            </a:r>
            <a:r>
              <a:rPr lang="en-US" sz="2000" dirty="0" smtClean="0">
                <a:latin typeface="Comic Sans MS" pitchFamily="66" charset="0"/>
              </a:rPr>
              <a:t> semantics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Composition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Input/output interfaces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err="1" smtClean="0">
                <a:latin typeface="Comic Sans MS" pitchFamily="66" charset="0"/>
              </a:rPr>
              <a:t>Nondeterminism</a:t>
            </a:r>
            <a:r>
              <a:rPr lang="en-US" sz="2000" dirty="0" smtClean="0">
                <a:latin typeface="Comic Sans MS" pitchFamily="66" charset="0"/>
              </a:rPr>
              <a:t>, fairness, …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34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From Desktops to Cyber-Physical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219200"/>
            <a:ext cx="89154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Traditional computers: Stand-alone device running software applications (e.g. data processing)</a:t>
            </a:r>
          </a:p>
          <a:p>
            <a:pPr>
              <a:buFont typeface="Wingdings" pitchFamily="2" charset="2"/>
              <a:buChar char="q"/>
            </a:pPr>
            <a:endParaRPr lang="en-US" sz="22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Traditional controllers: Devices interacting with physical world via sensors and actuators (e.g. thermostat)</a:t>
            </a:r>
          </a:p>
          <a:p>
            <a:pPr>
              <a:buFont typeface="Wingdings" pitchFamily="2" charset="2"/>
              <a:buChar char="q"/>
            </a:pPr>
            <a:endParaRPr lang="en-US" sz="22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Embedded Systems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Special-purpose system with integrated microcontroller/software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Cameras, watches, washing machines…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Theme 2: Specification and Analysis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3058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Formal techniques to ensure correctness at design time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Requirements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Safety (invariants, monitors)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err="1" smtClean="0">
                <a:latin typeface="Comic Sans MS" pitchFamily="66" charset="0"/>
              </a:rPr>
              <a:t>Liveness</a:t>
            </a:r>
            <a:r>
              <a:rPr lang="en-US" sz="2000" dirty="0" smtClean="0">
                <a:latin typeface="Comic Sans MS" pitchFamily="66" charset="0"/>
              </a:rPr>
              <a:t>  (temporal logic, automata over infinite sequences)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Analysis techniques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Deductive: Inductive invariants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Enumerative and symbolic search for state-space exploration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Model checking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(Linear-algebra-based analysis of dynamical systems)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Verification of timed systems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58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Theme 3: Model-based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5344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Design and analysis of illustrative computing problems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Design methodology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Structured modeling (bottom-up, top-down)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Requirements-based design and design-space exploration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Case studies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Distributed coordination: mutual exclusion, consensus, leader election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Communication: Reliable transmission, synchronization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Control design: PID, cruise controller</a:t>
            </a:r>
          </a:p>
          <a:p>
            <a:pPr lvl="1">
              <a:buFont typeface="Wingdings" pitchFamily="2" charset="2"/>
              <a:buChar char="§"/>
            </a:pPr>
            <a:r>
              <a:rPr lang="it-IT" sz="2000" dirty="0" smtClean="0">
                <a:latin typeface="Comic Sans MS" pitchFamily="66" charset="0"/>
              </a:rPr>
              <a:t>CPS: obstacle avoidance for robots, smart intersection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82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Model-Based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3581400"/>
            <a:ext cx="8839200" cy="2438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Block Diagrams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Widely used in industrial design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Tools: </a:t>
            </a:r>
            <a:r>
              <a:rPr lang="en-US" sz="2000" dirty="0" err="1" smtClean="0">
                <a:latin typeface="Comic Sans MS" pitchFamily="66" charset="0"/>
              </a:rPr>
              <a:t>Simulink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Modelica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LabView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RationalRose</a:t>
            </a:r>
            <a:r>
              <a:rPr lang="en-US" sz="2000" dirty="0" smtClean="0">
                <a:latin typeface="Comic Sans MS" pitchFamily="66" charset="0"/>
              </a:rPr>
              <a:t>…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Key question: what is the execution semantics?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What is a base component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How do we compose components to form complex components?</a:t>
            </a:r>
          </a:p>
        </p:txBody>
      </p:sp>
      <p:sp>
        <p:nvSpPr>
          <p:cNvPr id="8" name="Rectangle 7"/>
          <p:cNvSpPr/>
          <p:nvPr/>
        </p:nvSpPr>
        <p:spPr>
          <a:xfrm>
            <a:off x="1143000" y="1752600"/>
            <a:ext cx="1219200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971800" y="1524000"/>
            <a:ext cx="12192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971800" y="2362200"/>
            <a:ext cx="12192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3"/>
            <a:endCxn id="9" idx="1"/>
          </p:cNvCxnSpPr>
          <p:nvPr/>
        </p:nvCxnSpPr>
        <p:spPr>
          <a:xfrm flipV="1">
            <a:off x="2362200" y="1790700"/>
            <a:ext cx="609600" cy="304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191000" y="1676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191000" y="1905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191000" y="2590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10" idx="1"/>
          </p:cNvCxnSpPr>
          <p:nvPr/>
        </p:nvCxnSpPr>
        <p:spPr>
          <a:xfrm>
            <a:off x="2362200" y="2362200"/>
            <a:ext cx="6096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28600" y="1981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28600" y="2209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838200" y="2743200"/>
            <a:ext cx="2133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838200" y="2209800"/>
            <a:ext cx="0" cy="5334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3" name="Group 42"/>
          <p:cNvGrpSpPr/>
          <p:nvPr/>
        </p:nvGrpSpPr>
        <p:grpSpPr>
          <a:xfrm>
            <a:off x="6096000" y="1828800"/>
            <a:ext cx="2819400" cy="914400"/>
            <a:chOff x="6096000" y="1828800"/>
            <a:chExt cx="2819400" cy="914400"/>
          </a:xfrm>
        </p:grpSpPr>
        <p:sp>
          <p:nvSpPr>
            <p:cNvPr id="28" name="Rectangle 27"/>
            <p:cNvSpPr/>
            <p:nvPr/>
          </p:nvSpPr>
          <p:spPr>
            <a:xfrm>
              <a:off x="6705600" y="18288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>
              <a:off x="8305800" y="19812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8305800" y="22860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8305800" y="2590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6096000" y="21336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6096000" y="25146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ectangle 41"/>
          <p:cNvSpPr/>
          <p:nvPr/>
        </p:nvSpPr>
        <p:spPr>
          <a:xfrm>
            <a:off x="533400" y="1219200"/>
            <a:ext cx="4038600" cy="190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5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2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Course Logistics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219200"/>
            <a:ext cx="8839200" cy="4906963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itchFamily="2" charset="2"/>
              <a:buChar char="q"/>
            </a:pPr>
            <a:r>
              <a:rPr lang="en-US" sz="2200" dirty="0">
                <a:latin typeface="Comic Sans MS" pitchFamily="66" charset="0"/>
              </a:rPr>
              <a:t>Course participation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Ask questions! Answer questions!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Use of laptops, mobile phones </a:t>
            </a:r>
            <a:r>
              <a:rPr lang="en-US" sz="2000" dirty="0" err="1">
                <a:latin typeface="Comic Sans MS" pitchFamily="66" charset="0"/>
              </a:rPr>
              <a:t>etc</a:t>
            </a:r>
            <a:r>
              <a:rPr lang="en-US" sz="2000" dirty="0">
                <a:latin typeface="Comic Sans MS" pitchFamily="66" charset="0"/>
              </a:rPr>
              <a:t> during class is not </a:t>
            </a:r>
            <a:r>
              <a:rPr lang="en-US" sz="2000" dirty="0" smtClean="0">
                <a:latin typeface="Comic Sans MS" pitchFamily="66" charset="0"/>
              </a:rPr>
              <a:t>allowed</a:t>
            </a:r>
            <a:endParaRPr lang="en-US" sz="22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Textbook: Principles of Cyber-Physical Systems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Complementary courses and course material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Introduction to embedded systems; Lee/</a:t>
            </a:r>
            <a:r>
              <a:rPr lang="en-US" sz="2000" dirty="0" err="1" smtClean="0">
                <a:latin typeface="Comic Sans MS" pitchFamily="66" charset="0"/>
              </a:rPr>
              <a:t>Seshia,UC</a:t>
            </a:r>
            <a:r>
              <a:rPr lang="en-US" sz="2000" dirty="0" smtClean="0">
                <a:latin typeface="Comic Sans MS" pitchFamily="66" charset="0"/>
              </a:rPr>
              <a:t> Berkeley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Foundations of cyber-physical systems; </a:t>
            </a:r>
            <a:r>
              <a:rPr lang="en-US" sz="2000" dirty="0" err="1" smtClean="0">
                <a:latin typeface="Comic Sans MS" pitchFamily="66" charset="0"/>
              </a:rPr>
              <a:t>Platzer</a:t>
            </a:r>
            <a:r>
              <a:rPr lang="en-US" sz="2000" dirty="0" smtClean="0">
                <a:latin typeface="Comic Sans MS" pitchFamily="66" charset="0"/>
              </a:rPr>
              <a:t>, CMU</a:t>
            </a: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Modeling/analysis software</a:t>
            </a:r>
          </a:p>
          <a:p>
            <a:pPr lvl="1">
              <a:buFont typeface="Wingdings" pitchFamily="2" charset="2"/>
              <a:buChar char="§"/>
            </a:pPr>
            <a:r>
              <a:rPr lang="it-IT" sz="2000" dirty="0" smtClean="0">
                <a:latin typeface="Comic Sans MS" pitchFamily="66" charset="0"/>
              </a:rPr>
              <a:t>NuXMV model checker</a:t>
            </a:r>
            <a:endParaRPr lang="en-US" sz="20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SPIN model checker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UPPAAL model checker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MATLAB, </a:t>
            </a:r>
            <a:r>
              <a:rPr lang="en-US" sz="2000" dirty="0" err="1" smtClean="0">
                <a:latin typeface="Comic Sans MS" pitchFamily="66" charset="0"/>
              </a:rPr>
              <a:t>Stateflow</a:t>
            </a:r>
            <a:r>
              <a:rPr lang="en-US" sz="2000" dirty="0" smtClean="0">
                <a:latin typeface="Comic Sans MS" pitchFamily="66" charset="0"/>
              </a:rPr>
              <a:t>/Simulink by </a:t>
            </a:r>
            <a:r>
              <a:rPr lang="en-US" sz="2000" dirty="0" err="1" smtClean="0">
                <a:latin typeface="Comic Sans MS" pitchFamily="66" charset="0"/>
              </a:rPr>
              <a:t>Mathworks</a:t>
            </a: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Theory course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Emphasis on Abstract thinking + Rigorous reasoning</a:t>
            </a:r>
          </a:p>
          <a:p>
            <a:pPr>
              <a:buFont typeface="Wingdings" pitchFamily="2" charset="2"/>
              <a:buChar char="§"/>
            </a:pPr>
            <a:r>
              <a:rPr lang="it-IT" sz="2400" dirty="0" smtClean="0">
                <a:latin typeface="Comic Sans MS" pitchFamily="66" charset="0"/>
              </a:rPr>
              <a:t>Lots of applications</a:t>
            </a:r>
          </a:p>
          <a:p>
            <a:pPr>
              <a:buFont typeface="Wingdings" pitchFamily="2" charset="2"/>
              <a:buChar char="§"/>
            </a:pPr>
            <a:r>
              <a:rPr lang="it-IT" sz="2400" dirty="0" smtClean="0">
                <a:latin typeface="Comic Sans MS" pitchFamily="66" charset="0"/>
                <a:hlinkClick r:id="rId3"/>
              </a:rPr>
              <a:t>franz@elios.unige.it</a:t>
            </a:r>
            <a:r>
              <a:rPr lang="it-IT" sz="2400" dirty="0" smtClean="0">
                <a:latin typeface="Comic Sans MS" pitchFamily="66" charset="0"/>
              </a:rPr>
              <a:t>; </a:t>
            </a:r>
            <a:r>
              <a:rPr lang="it-IT" sz="2400" dirty="0" smtClean="0">
                <a:latin typeface="Comic Sans MS" pitchFamily="66" charset="0"/>
                <a:hlinkClick r:id="rId4"/>
              </a:rPr>
              <a:t>francesco.bellotti@unige.it</a:t>
            </a:r>
            <a:r>
              <a:rPr lang="it-IT" sz="2400" dirty="0" smtClean="0">
                <a:latin typeface="Comic Sans MS" pitchFamily="66" charset="0"/>
              </a:rPr>
              <a:t> </a:t>
            </a:r>
            <a:endParaRPr lang="en-US" sz="24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30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Functional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vs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Reactive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6868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Classical model of computation: Functional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 smtClean="0">
                <a:latin typeface="Comic Sans MS" pitchFamily="66" charset="0"/>
              </a:rPr>
              <a:t>Given inputs, a program produces outputs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 smtClean="0">
                <a:latin typeface="Comic Sans MS" pitchFamily="66" charset="0"/>
              </a:rPr>
              <a:t>Desired functionality described by a mathematical function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 smtClean="0">
                <a:latin typeface="Comic Sans MS" pitchFamily="66" charset="0"/>
              </a:rPr>
              <a:t>Example: Sorting of names, Shortest paths in a weighted graph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 smtClean="0">
                <a:latin typeface="Comic Sans MS" pitchFamily="66" charset="0"/>
              </a:rPr>
              <a:t>Theory of computation provides foundation for this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 smtClean="0">
                <a:latin typeface="Comic Sans MS" pitchFamily="66" charset="0"/>
              </a:rPr>
              <a:t>Canonical model: Turing machines</a:t>
            </a:r>
          </a:p>
          <a:p>
            <a:pPr lvl="1">
              <a:buFont typeface="Wingdings" pitchFamily="2" charset="2"/>
              <a:buChar char="§"/>
            </a:pPr>
            <a:endParaRPr lang="en-US" sz="18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endParaRPr lang="en-US" sz="18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Reactive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System interacts with its environment via inputs and outputs in an ongoing manner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Desired behaviors: which sequences of observed input/output interactions are acceptable?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Example: Cruise controller in a car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350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63492" name="Picture 4" descr="Alan Turi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391400" y="2590800"/>
            <a:ext cx="1085110" cy="1367867"/>
          </a:xfrm>
          <a:prstGeom prst="rect">
            <a:avLst/>
          </a:prstGeom>
          <a:noFill/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4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Sequential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vs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Concurrent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457200" y="1219200"/>
            <a:ext cx="86868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Classical model of computation: Sequential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 smtClean="0">
                <a:latin typeface="Comic Sans MS" pitchFamily="66" charset="0"/>
              </a:rPr>
              <a:t>A computation is a sequence of instructions executed one at a time</a:t>
            </a:r>
          </a:p>
          <a:p>
            <a:pPr lvl="1">
              <a:buFont typeface="Wingdings" pitchFamily="2" charset="2"/>
              <a:buChar char="§"/>
            </a:pPr>
            <a:r>
              <a:rPr lang="en-US" sz="1800" dirty="0" smtClean="0">
                <a:latin typeface="Comic Sans MS" pitchFamily="66" charset="0"/>
              </a:rPr>
              <a:t>Well understood and canonical model: Turing machines</a:t>
            </a:r>
          </a:p>
          <a:p>
            <a:pPr lvl="1">
              <a:buFont typeface="Wingdings" pitchFamily="2" charset="2"/>
              <a:buChar char="§"/>
            </a:pPr>
            <a:endParaRPr lang="en-US" sz="18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200" dirty="0" smtClean="0">
                <a:latin typeface="Comic Sans MS" pitchFamily="66" charset="0"/>
              </a:rPr>
              <a:t>Concurrent Computation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Multiple components/processes exchanging information and evolving concurrently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Logical </a:t>
            </a:r>
            <a:r>
              <a:rPr lang="en-US" sz="2000" dirty="0" err="1" smtClean="0">
                <a:latin typeface="Comic Sans MS" pitchFamily="66" charset="0"/>
              </a:rPr>
              <a:t>vs</a:t>
            </a:r>
            <a:r>
              <a:rPr lang="en-US" sz="2000" dirty="0" smtClean="0">
                <a:latin typeface="Comic Sans MS" pitchFamily="66" charset="0"/>
              </a:rPr>
              <a:t> physical concurrency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Broad range of formal models for concurrent computation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Key distinction: Synchronous </a:t>
            </a:r>
            <a:r>
              <a:rPr lang="en-US" sz="2000" dirty="0" err="1" smtClean="0">
                <a:latin typeface="Comic Sans MS" pitchFamily="66" charset="0"/>
              </a:rPr>
              <a:t>vs</a:t>
            </a:r>
            <a:r>
              <a:rPr lang="en-US" sz="2000" dirty="0" smtClean="0">
                <a:latin typeface="Comic Sans MS" pitchFamily="66" charset="0"/>
              </a:rPr>
              <a:t> Asynchronous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48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Cyber-Physical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7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2" name="Group 11"/>
          <p:cNvGrpSpPr/>
          <p:nvPr/>
        </p:nvGrpSpPr>
        <p:grpSpPr>
          <a:xfrm>
            <a:off x="457200" y="1143000"/>
            <a:ext cx="3048000" cy="2133600"/>
            <a:chOff x="2971800" y="3657600"/>
            <a:chExt cx="3048000" cy="2133600"/>
          </a:xfrm>
        </p:grpSpPr>
        <p:sp>
          <p:nvSpPr>
            <p:cNvPr id="13" name="Oval 12"/>
            <p:cNvSpPr/>
            <p:nvPr/>
          </p:nvSpPr>
          <p:spPr bwMode="auto">
            <a:xfrm>
              <a:off x="2971800" y="3657600"/>
              <a:ext cx="3048000" cy="2133600"/>
            </a:xfrm>
            <a:prstGeom prst="ellipse">
              <a:avLst/>
            </a:prstGeom>
            <a:solidFill>
              <a:srgbClr val="FF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smtClean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062555" y="4216569"/>
              <a:ext cx="2866490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C00000"/>
                  </a:solidFill>
                </a:rPr>
                <a:t>Control</a:t>
              </a:r>
            </a:p>
            <a:p>
              <a:pPr algn="ctr"/>
              <a:endParaRPr lang="en-US" sz="2000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en-US" sz="2000" dirty="0" smtClean="0"/>
                <a:t>Monitor and influence </a:t>
              </a:r>
            </a:p>
            <a:p>
              <a:pPr algn="ctr"/>
              <a:r>
                <a:rPr lang="en-US" sz="2000" dirty="0" smtClean="0"/>
                <a:t>physical world</a:t>
              </a:r>
              <a:endParaRPr lang="en-US" sz="2000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410200" y="1143000"/>
            <a:ext cx="3048000" cy="2133600"/>
            <a:chOff x="2971800" y="3657600"/>
            <a:chExt cx="3048000" cy="2133600"/>
          </a:xfrm>
        </p:grpSpPr>
        <p:sp>
          <p:nvSpPr>
            <p:cNvPr id="16" name="Oval 15"/>
            <p:cNvSpPr/>
            <p:nvPr/>
          </p:nvSpPr>
          <p:spPr bwMode="auto">
            <a:xfrm>
              <a:off x="2971800" y="3657600"/>
              <a:ext cx="3048000" cy="2133600"/>
            </a:xfrm>
            <a:prstGeom prst="ellipse">
              <a:avLst/>
            </a:prstGeom>
            <a:solidFill>
              <a:srgbClr val="FF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smtClean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214840" y="4216569"/>
              <a:ext cx="2561919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C00000"/>
                  </a:solidFill>
                </a:rPr>
                <a:t>Computation</a:t>
              </a:r>
            </a:p>
            <a:p>
              <a:pPr algn="ctr"/>
              <a:endParaRPr lang="en-US" sz="2000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en-US" sz="2000" dirty="0" smtClean="0"/>
                <a:t>Process information</a:t>
              </a:r>
            </a:p>
            <a:p>
              <a:pPr algn="ctr"/>
              <a:r>
                <a:rPr lang="en-US" sz="2000" dirty="0" smtClean="0"/>
                <a:t>to make decisions</a:t>
              </a: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3124200" y="3886200"/>
            <a:ext cx="3048000" cy="2133600"/>
            <a:chOff x="2971800" y="3657600"/>
            <a:chExt cx="3048000" cy="2133600"/>
          </a:xfrm>
        </p:grpSpPr>
        <p:sp>
          <p:nvSpPr>
            <p:cNvPr id="19" name="Oval 18"/>
            <p:cNvSpPr/>
            <p:nvPr/>
          </p:nvSpPr>
          <p:spPr bwMode="auto">
            <a:xfrm>
              <a:off x="2971800" y="3657600"/>
              <a:ext cx="3048000" cy="2133600"/>
            </a:xfrm>
            <a:prstGeom prst="ellipse">
              <a:avLst/>
            </a:prstGeom>
            <a:solidFill>
              <a:srgbClr val="FFFFCC"/>
            </a:solidFill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smtClean="0">
                <a:ln>
                  <a:noFill/>
                </a:ln>
                <a:solidFill>
                  <a:schemeClr val="accent2"/>
                </a:solidFill>
                <a:effectLst/>
                <a:latin typeface="Comic Sans MS" pitchFamily="66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492961" y="4216569"/>
              <a:ext cx="2005677" cy="132343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000" dirty="0" smtClean="0">
                  <a:solidFill>
                    <a:srgbClr val="C00000"/>
                  </a:solidFill>
                </a:rPr>
                <a:t>Communication</a:t>
              </a:r>
            </a:p>
            <a:p>
              <a:pPr algn="ctr"/>
              <a:endParaRPr lang="en-US" sz="2000" dirty="0" smtClean="0">
                <a:solidFill>
                  <a:srgbClr val="C00000"/>
                </a:solidFill>
              </a:endParaRPr>
            </a:p>
            <a:p>
              <a:pPr algn="ctr"/>
              <a:r>
                <a:rPr lang="en-US" sz="2000" dirty="0" smtClean="0"/>
                <a:t>Exchange data </a:t>
              </a:r>
            </a:p>
            <a:p>
              <a:pPr algn="ctr"/>
              <a:r>
                <a:rPr lang="en-US" sz="2000" dirty="0" smtClean="0"/>
                <a:t>to collaborate</a:t>
              </a:r>
              <a:endParaRPr lang="en-US" sz="2000" dirty="0"/>
            </a:p>
          </p:txBody>
        </p:sp>
      </p:grpSp>
      <p:sp>
        <p:nvSpPr>
          <p:cNvPr id="21" name="Left-Right Arrow 20"/>
          <p:cNvSpPr/>
          <p:nvPr/>
        </p:nvSpPr>
        <p:spPr bwMode="auto">
          <a:xfrm>
            <a:off x="3505200" y="2209800"/>
            <a:ext cx="1905000" cy="228600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Comic Sans MS" pitchFamily="66" charset="0"/>
            </a:endParaRPr>
          </a:p>
        </p:txBody>
      </p:sp>
      <p:sp>
        <p:nvSpPr>
          <p:cNvPr id="22" name="Left-Right Arrow 21"/>
          <p:cNvSpPr/>
          <p:nvPr/>
        </p:nvSpPr>
        <p:spPr bwMode="auto">
          <a:xfrm rot="2700000">
            <a:off x="2767890" y="3436485"/>
            <a:ext cx="1405922" cy="221129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Comic Sans MS" pitchFamily="66" charset="0"/>
            </a:endParaRPr>
          </a:p>
        </p:txBody>
      </p:sp>
      <p:sp>
        <p:nvSpPr>
          <p:cNvPr id="23" name="Left-Right Arrow 22"/>
          <p:cNvSpPr/>
          <p:nvPr/>
        </p:nvSpPr>
        <p:spPr bwMode="auto">
          <a:xfrm rot="18900000" flipV="1">
            <a:off x="5143996" y="3475146"/>
            <a:ext cx="1294407" cy="214276"/>
          </a:xfrm>
          <a:prstGeom prst="leftRightArrow">
            <a:avLst/>
          </a:prstGeom>
          <a:solidFill>
            <a:srgbClr val="00B0F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smtClean="0">
              <a:ln>
                <a:noFill/>
              </a:ln>
              <a:solidFill>
                <a:schemeClr val="accent2"/>
              </a:solidFill>
              <a:effectLst/>
              <a:latin typeface="Comic Sans MS" pitchFamily="66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771900" y="2858077"/>
            <a:ext cx="167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it-IT" sz="2400" b="1" dirty="0" smtClean="0">
                <a:solidFill>
                  <a:srgbClr val="FF0000"/>
                </a:solidFill>
              </a:rPr>
              <a:t>Electronics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2" grpId="0" animBg="1"/>
      <p:bldP spid="2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Cyber-Physical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9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Group 28"/>
          <p:cNvGrpSpPr/>
          <p:nvPr/>
        </p:nvGrpSpPr>
        <p:grpSpPr>
          <a:xfrm>
            <a:off x="457199" y="1409700"/>
            <a:ext cx="3421335" cy="2648010"/>
            <a:chOff x="457199" y="1409700"/>
            <a:chExt cx="3421335" cy="2648010"/>
          </a:xfrm>
        </p:grpSpPr>
        <p:sp>
          <p:nvSpPr>
            <p:cNvPr id="24" name="TextBox 23"/>
            <p:cNvSpPr txBox="1"/>
            <p:nvPr/>
          </p:nvSpPr>
          <p:spPr>
            <a:xfrm>
              <a:off x="1154608" y="3657600"/>
              <a:ext cx="202651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Driverless Cars</a:t>
              </a:r>
              <a:endParaRPr lang="en-US" sz="2000" dirty="0"/>
            </a:p>
          </p:txBody>
        </p:sp>
        <p:pic>
          <p:nvPicPr>
            <p:cNvPr id="25" name="Picture 2" descr="https://encrypted-tbn2.gstatic.com/images?q=tbn:ANd9GcRKghZUtrjJfIlMfPgWxzo5eCEw5JhbK0PuLFoevG75jIRnm0Linw"/>
            <p:cNvPicPr>
              <a:picLocks noChangeAspect="1" noChangeArrowheads="1"/>
            </p:cNvPicPr>
            <p:nvPr/>
          </p:nvPicPr>
          <p:blipFill>
            <a:blip r:embed="rId6" cstate="print"/>
            <a:srcRect/>
            <a:stretch>
              <a:fillRect/>
            </a:stretch>
          </p:blipFill>
          <p:spPr bwMode="auto">
            <a:xfrm>
              <a:off x="457199" y="1409700"/>
              <a:ext cx="3421335" cy="2171700"/>
            </a:xfrm>
            <a:prstGeom prst="rect">
              <a:avLst/>
            </a:prstGeom>
            <a:noFill/>
          </p:spPr>
        </p:pic>
      </p:grpSp>
      <p:grpSp>
        <p:nvGrpSpPr>
          <p:cNvPr id="30" name="Group 29"/>
          <p:cNvGrpSpPr/>
          <p:nvPr/>
        </p:nvGrpSpPr>
        <p:grpSpPr>
          <a:xfrm>
            <a:off x="5410200" y="1409701"/>
            <a:ext cx="2428874" cy="2571809"/>
            <a:chOff x="5410200" y="1409701"/>
            <a:chExt cx="2428874" cy="2571809"/>
          </a:xfrm>
        </p:grpSpPr>
        <p:pic>
          <p:nvPicPr>
            <p:cNvPr id="26" name="Picture 8" descr="http://stanfordhospital.org/cardiovascularhealth/arrhythmia/treatments/permanent-pacemaker/images/index_clip_image001.jpg"/>
            <p:cNvPicPr>
              <a:picLocks noChangeAspect="1" noChangeArrowheads="1"/>
            </p:cNvPicPr>
            <p:nvPr/>
          </p:nvPicPr>
          <p:blipFill>
            <a:blip r:embed="rId7" cstate="print"/>
            <a:srcRect/>
            <a:stretch>
              <a:fillRect/>
            </a:stretch>
          </p:blipFill>
          <p:spPr bwMode="auto">
            <a:xfrm>
              <a:off x="5410200" y="1409701"/>
              <a:ext cx="2428874" cy="1943100"/>
            </a:xfrm>
            <a:prstGeom prst="rect">
              <a:avLst/>
            </a:prstGeom>
            <a:noFill/>
          </p:spPr>
        </p:pic>
        <p:sp>
          <p:nvSpPr>
            <p:cNvPr id="27" name="TextBox 26"/>
            <p:cNvSpPr txBox="1"/>
            <p:nvPr/>
          </p:nvSpPr>
          <p:spPr>
            <a:xfrm>
              <a:off x="5897515" y="3581400"/>
              <a:ext cx="184839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Medical devices</a:t>
              </a:r>
              <a:endParaRPr lang="en-US" sz="2000" dirty="0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3124200" y="4267200"/>
            <a:ext cx="2943225" cy="2000310"/>
            <a:chOff x="3124200" y="4267200"/>
            <a:chExt cx="2943225" cy="2000310"/>
          </a:xfrm>
        </p:grpSpPr>
        <p:pic>
          <p:nvPicPr>
            <p:cNvPr id="24580" name="Picture 4" descr="https://encrypted-tbn1.gstatic.com/images?q=tbn:ANd9GcQMz25Xooy33j1LGWtp0lFHSkmpodyVJIkKYsz_sTzlnzrX36o-"/>
            <p:cNvPicPr>
              <a:picLocks noChangeAspect="1" noChangeArrowheads="1"/>
            </p:cNvPicPr>
            <p:nvPr/>
          </p:nvPicPr>
          <p:blipFill>
            <a:blip r:embed="rId8" cstate="print"/>
            <a:srcRect/>
            <a:stretch>
              <a:fillRect/>
            </a:stretch>
          </p:blipFill>
          <p:spPr bwMode="auto">
            <a:xfrm>
              <a:off x="3124200" y="4267200"/>
              <a:ext cx="2943225" cy="1552576"/>
            </a:xfrm>
            <a:prstGeom prst="rect">
              <a:avLst/>
            </a:prstGeom>
            <a:noFill/>
          </p:spPr>
        </p:pic>
        <p:sp>
          <p:nvSpPr>
            <p:cNvPr id="28" name="TextBox 27"/>
            <p:cNvSpPr txBox="1"/>
            <p:nvPr/>
          </p:nvSpPr>
          <p:spPr>
            <a:xfrm>
              <a:off x="3464926" y="5867400"/>
              <a:ext cx="226177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Coordinating robots</a:t>
              </a:r>
              <a:endParaRPr lang="en-US" sz="2000" dirty="0"/>
            </a:p>
          </p:txBody>
        </p:sp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28600"/>
            <a:ext cx="9144000" cy="609600"/>
          </a:xfrm>
        </p:spPr>
        <p:txBody>
          <a:bodyPr/>
          <a:lstStyle/>
          <a:p>
            <a:r>
              <a:rPr lang="en-US" sz="2800" dirty="0" smtClean="0">
                <a:solidFill>
                  <a:srgbClr val="CC0000"/>
                </a:solidFill>
              </a:rPr>
              <a:t>Design of Cyber-Physical Systems</a:t>
            </a:r>
          </a:p>
        </p:txBody>
      </p:sp>
      <p:sp>
        <p:nvSpPr>
          <p:cNvPr id="21506" name="Text Box 4"/>
          <p:cNvSpPr txBox="1">
            <a:spLocks noChangeArrowheads="1"/>
          </p:cNvSpPr>
          <p:nvPr/>
        </p:nvSpPr>
        <p:spPr bwMode="auto">
          <a:xfrm>
            <a:off x="228600" y="1752600"/>
            <a:ext cx="8686800" cy="270843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Systems that integrate control, computation, and communication can do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Cool things,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And useful things…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Lots of promise and potential: medicine, transportation, energy, …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 smtClean="0">
                <a:solidFill>
                  <a:schemeClr val="tx1"/>
                </a:solidFill>
              </a:rPr>
              <a:t>So what’s the challenge? </a:t>
            </a:r>
            <a:endParaRPr lang="en-US" sz="2000" dirty="0">
              <a:solidFill>
                <a:schemeClr val="tx1"/>
              </a:solidFill>
            </a:endParaRPr>
          </a:p>
          <a:p>
            <a:pPr eaLnBrk="0" hangingPunct="0">
              <a:spcBef>
                <a:spcPct val="50000"/>
              </a:spcBef>
            </a:pPr>
            <a:r>
              <a:rPr lang="en-US" sz="2000" dirty="0">
                <a:solidFill>
                  <a:srgbClr val="000099"/>
                </a:solidFill>
              </a:rPr>
              <a:t>	</a:t>
            </a:r>
          </a:p>
        </p:txBody>
      </p:sp>
      <p:grpSp>
        <p:nvGrpSpPr>
          <p:cNvPr id="6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030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0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28600"/>
            <a:ext cx="9144000" cy="609600"/>
          </a:xfrm>
        </p:spPr>
        <p:txBody>
          <a:bodyPr/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</a:rPr>
              <a:t>Ariane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</a:rPr>
              <a:t> 5 Explosion</a:t>
            </a:r>
          </a:p>
        </p:txBody>
      </p:sp>
      <p:pic>
        <p:nvPicPr>
          <p:cNvPr id="19458" name="Picture 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295400" y="1219200"/>
            <a:ext cx="67056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9459" name="Text Box 7"/>
          <p:cNvSpPr txBox="1">
            <a:spLocks noChangeArrowheads="1"/>
          </p:cNvSpPr>
          <p:nvPr/>
        </p:nvSpPr>
        <p:spPr bwMode="auto">
          <a:xfrm>
            <a:off x="609600" y="3429000"/>
            <a:ext cx="8305800" cy="25304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>
                <a:solidFill>
                  <a:schemeClr val="tx1"/>
                </a:solidFill>
              </a:rPr>
              <a:t>“It took the European Space Agency 10 years and $7 billion to produce </a:t>
            </a:r>
            <a:r>
              <a:rPr lang="en-US" sz="2000" dirty="0" err="1">
                <a:solidFill>
                  <a:schemeClr val="tx1"/>
                </a:solidFill>
              </a:rPr>
              <a:t>Ariane</a:t>
            </a:r>
            <a:r>
              <a:rPr lang="en-US" sz="2000" dirty="0">
                <a:solidFill>
                  <a:schemeClr val="tx1"/>
                </a:solidFill>
              </a:rPr>
              <a:t> 5. All it took to explode that rocket less than a minute into its maiden voyage last June, scattering fiery rubble across the mangrove swamps of French Guiana, was a small computer program trying to stuff a 64-bit number into a 16-bit space”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>
                <a:solidFill>
                  <a:srgbClr val="000099"/>
                </a:solidFill>
              </a:rPr>
              <a:t>	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>
                <a:solidFill>
                  <a:srgbClr val="000099"/>
                </a:solidFill>
              </a:rPr>
              <a:t>	A bug and a crash, J. </a:t>
            </a:r>
            <a:r>
              <a:rPr lang="en-US" sz="2000" dirty="0" err="1">
                <a:solidFill>
                  <a:srgbClr val="000099"/>
                </a:solidFill>
              </a:rPr>
              <a:t>Gleick</a:t>
            </a:r>
            <a:r>
              <a:rPr lang="en-US" sz="2000" dirty="0">
                <a:solidFill>
                  <a:srgbClr val="000099"/>
                </a:solidFill>
              </a:rPr>
              <a:t>, New York Times, Dec 1996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93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28600"/>
            <a:ext cx="9144000" cy="609600"/>
          </a:xfrm>
        </p:spPr>
        <p:txBody>
          <a:bodyPr/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</a:rPr>
              <a:t>Prius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</a:rPr>
              <a:t> Brake Problems Blamed on Software Glitches</a:t>
            </a:r>
          </a:p>
        </p:txBody>
      </p:sp>
      <p:sp>
        <p:nvSpPr>
          <p:cNvPr id="21506" name="Text Box 4"/>
          <p:cNvSpPr txBox="1">
            <a:spLocks noChangeArrowheads="1"/>
          </p:cNvSpPr>
          <p:nvPr/>
        </p:nvSpPr>
        <p:spPr bwMode="auto">
          <a:xfrm>
            <a:off x="533400" y="3810000"/>
            <a:ext cx="8305800" cy="178510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eaLnBrk="0" hangingPunct="0">
              <a:spcBef>
                <a:spcPct val="50000"/>
              </a:spcBef>
            </a:pPr>
            <a:r>
              <a:rPr lang="en-US" sz="2000" dirty="0">
                <a:solidFill>
                  <a:schemeClr val="tx1"/>
                </a:solidFill>
              </a:rPr>
              <a:t>“Toyota officials described the problem as a "disconnect" in the vehicle's complex anti-lock brake system (ABS) that causes less than a one-second lag. With the delay, a vehicle going 60 mph will have traveled nearly another 90 feet before the brakes begin to take hold”</a:t>
            </a:r>
          </a:p>
          <a:p>
            <a:pPr eaLnBrk="0" hangingPunct="0">
              <a:spcBef>
                <a:spcPct val="50000"/>
              </a:spcBef>
            </a:pPr>
            <a:r>
              <a:rPr lang="en-US" sz="2000" dirty="0">
                <a:solidFill>
                  <a:srgbClr val="000099"/>
                </a:solidFill>
              </a:rPr>
              <a:t>	CNN Feb 4, </a:t>
            </a:r>
            <a:r>
              <a:rPr lang="en-US" sz="2000" dirty="0" smtClean="0">
                <a:solidFill>
                  <a:srgbClr val="000099"/>
                </a:solidFill>
              </a:rPr>
              <a:t>2010</a:t>
            </a:r>
            <a:endParaRPr lang="en-US" sz="2000" dirty="0">
              <a:solidFill>
                <a:srgbClr val="000099"/>
              </a:solidFill>
            </a:endParaRPr>
          </a:p>
        </p:txBody>
      </p:sp>
      <p:pic>
        <p:nvPicPr>
          <p:cNvPr id="21507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971800" y="1066800"/>
            <a:ext cx="3657600" cy="23828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7" name="Group 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8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62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Rectangle 2"/>
          <p:cNvSpPr>
            <a:spLocks noGrp="1" noChangeArrowheads="1"/>
          </p:cNvSpPr>
          <p:nvPr>
            <p:ph type="title"/>
          </p:nvPr>
        </p:nvSpPr>
        <p:spPr>
          <a:xfrm>
            <a:off x="0" y="228600"/>
            <a:ext cx="9144000" cy="609600"/>
          </a:xfrm>
        </p:spPr>
        <p:txBody>
          <a:bodyPr/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</a:rPr>
              <a:t>Software: The Achilles’ Heel</a:t>
            </a:r>
          </a:p>
        </p:txBody>
      </p:sp>
      <p:sp>
        <p:nvSpPr>
          <p:cNvPr id="2355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066800"/>
            <a:ext cx="9144000" cy="4800600"/>
          </a:xfrm>
        </p:spPr>
        <p:txBody>
          <a:bodyPr/>
          <a:lstStyle/>
          <a:p>
            <a:pPr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ea typeface="Gulim"/>
                <a:cs typeface="Gulim"/>
              </a:rPr>
              <a:t>Software everywhere means bugs everywhere</a:t>
            </a:r>
          </a:p>
          <a:p>
            <a:pPr lvl="1"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1800" dirty="0" smtClean="0">
                <a:ea typeface="Gulim"/>
                <a:cs typeface="Gulim"/>
              </a:rPr>
              <a:t>	2002 study by NIST: </a:t>
            </a:r>
          </a:p>
          <a:p>
            <a:pPr lvl="1"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1800" dirty="0" smtClean="0">
                <a:ea typeface="Gulim"/>
                <a:cs typeface="Gulim"/>
              </a:rPr>
              <a:t>	Software bugs cost US economy $60 billion annually (0.6% of GDP)</a:t>
            </a: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ea typeface="Gulim"/>
                <a:cs typeface="Gulim"/>
              </a:rPr>
              <a:t> </a:t>
            </a:r>
          </a:p>
          <a:p>
            <a:pPr>
              <a:spcBef>
                <a:spcPct val="50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ea typeface="Gulim"/>
                <a:cs typeface="Gulim"/>
              </a:rPr>
              <a:t>Lack of trust in software as technology barrier</a:t>
            </a:r>
          </a:p>
          <a:p>
            <a:pPr lvl="1">
              <a:spcBef>
                <a:spcPct val="50000"/>
              </a:spcBef>
              <a:buFont typeface="Wingdings" pitchFamily="2" charset="2"/>
              <a:buNone/>
            </a:pPr>
            <a:r>
              <a:rPr lang="en-US" altLang="ko-KR" sz="1800" dirty="0" smtClean="0">
                <a:ea typeface="Gulim"/>
                <a:cs typeface="Gulim"/>
              </a:rPr>
              <a:t>	Would you use an autonomous software-controlled round-the-clock monitoring and drug-delivery device?</a:t>
            </a:r>
          </a:p>
        </p:txBody>
      </p:sp>
      <p:sp>
        <p:nvSpPr>
          <p:cNvPr id="822276" name="Text Box 4"/>
          <p:cNvSpPr txBox="1">
            <a:spLocks noChangeArrowheads="1"/>
          </p:cNvSpPr>
          <p:nvPr/>
        </p:nvSpPr>
        <p:spPr bwMode="auto">
          <a:xfrm>
            <a:off x="519545" y="5105400"/>
            <a:ext cx="8104911" cy="830997"/>
          </a:xfrm>
          <a:prstGeom prst="rect">
            <a:avLst/>
          </a:prstGeom>
          <a:solidFill>
            <a:srgbClr val="CCFFFF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pPr eaLnBrk="0" hangingPunct="0"/>
            <a:r>
              <a:rPr lang="en-US" sz="2400" dirty="0">
                <a:solidFill>
                  <a:schemeClr val="hlink"/>
                </a:solidFill>
              </a:rPr>
              <a:t>Grand </a:t>
            </a:r>
            <a:r>
              <a:rPr lang="en-US" sz="2400" dirty="0" smtClean="0">
                <a:solidFill>
                  <a:schemeClr val="hlink"/>
                </a:solidFill>
              </a:rPr>
              <a:t>challenge:</a:t>
            </a:r>
            <a:endParaRPr lang="en-US" sz="2400" dirty="0">
              <a:solidFill>
                <a:schemeClr val="hlink"/>
              </a:solidFill>
            </a:endParaRPr>
          </a:p>
          <a:p>
            <a:pPr eaLnBrk="0" hangingPunct="0"/>
            <a:r>
              <a:rPr lang="en-US" sz="2400" dirty="0">
                <a:solidFill>
                  <a:schemeClr val="hlink"/>
                </a:solidFill>
              </a:rPr>
              <a:t>	Technology for designing </a:t>
            </a:r>
            <a:r>
              <a:rPr lang="en-US" sz="2400" dirty="0" smtClean="0">
                <a:solidFill>
                  <a:srgbClr val="C00000"/>
                </a:solidFill>
              </a:rPr>
              <a:t>reliable</a:t>
            </a:r>
            <a:r>
              <a:rPr lang="en-US" sz="2400" dirty="0" smtClean="0">
                <a:solidFill>
                  <a:schemeClr val="hlink"/>
                </a:solidFill>
              </a:rPr>
              <a:t> cyber-physical systems</a:t>
            </a:r>
            <a:endParaRPr lang="en-US" sz="2400" dirty="0">
              <a:solidFill>
                <a:schemeClr val="hlink"/>
              </a:solidFill>
            </a:endParaRPr>
          </a:p>
        </p:txBody>
      </p:sp>
      <p:pic>
        <p:nvPicPr>
          <p:cNvPr id="822277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579335" y="2295949"/>
            <a:ext cx="4267200" cy="2689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14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87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2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2276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5408</TotalTime>
  <Words>1837</Words>
  <Application>Microsoft Office PowerPoint</Application>
  <PresentationFormat>On-screen Show (4:3)</PresentationFormat>
  <Paragraphs>404</Paragraphs>
  <Slides>35</Slides>
  <Notes>11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4" baseType="lpstr">
      <vt:lpstr>Arial</vt:lpstr>
      <vt:lpstr>Calibri</vt:lpstr>
      <vt:lpstr>Comic Sans MS</vt:lpstr>
      <vt:lpstr>Gulim</vt:lpstr>
      <vt:lpstr>Symbol</vt:lpstr>
      <vt:lpstr>Times New Roman</vt:lpstr>
      <vt:lpstr>Wingdings</vt:lpstr>
      <vt:lpstr>Office Theme</vt:lpstr>
      <vt:lpstr>Acrobat Document</vt:lpstr>
      <vt:lpstr>Principles of Cyber-physical systems  </vt:lpstr>
      <vt:lpstr>Embedded Systems Everywhere!</vt:lpstr>
      <vt:lpstr>From Desktops to Cyber-Physical Systems</vt:lpstr>
      <vt:lpstr>Cyber-Physical Systems</vt:lpstr>
      <vt:lpstr>Cyber-Physical Systems</vt:lpstr>
      <vt:lpstr>Design of Cyber-Physical Systems</vt:lpstr>
      <vt:lpstr>Ariane 5 Explosion</vt:lpstr>
      <vt:lpstr>Prius Brake Problems Blamed on Software Glitches</vt:lpstr>
      <vt:lpstr>Software: The Achilles’ Heel</vt:lpstr>
      <vt:lpstr>Let’s Design a Cruise Controller</vt:lpstr>
      <vt:lpstr>Block Diagrams of High-Level Design</vt:lpstr>
      <vt:lpstr>Interfaces for Components: Inputs and Outputs</vt:lpstr>
      <vt:lpstr>Interfaces for Components: Inputs and Outputs</vt:lpstr>
      <vt:lpstr>Interfaces for Components: Inputs and Outputs</vt:lpstr>
      <vt:lpstr>PowerPoint Presentation</vt:lpstr>
      <vt:lpstr>Compositional Design</vt:lpstr>
      <vt:lpstr>Decomposing the Cruise Controller</vt:lpstr>
      <vt:lpstr>Designing SetSpeed Component</vt:lpstr>
      <vt:lpstr>Designing SetSpeed: State Machines</vt:lpstr>
      <vt:lpstr>Designing ControlSpeed Component</vt:lpstr>
      <vt:lpstr>Capturing Requirements</vt:lpstr>
      <vt:lpstr>A bit of Physics: Modeling a car</vt:lpstr>
      <vt:lpstr>ControlSpeed Component</vt:lpstr>
      <vt:lpstr>Does our controller work ?</vt:lpstr>
      <vt:lpstr>Model-based design != Coding</vt:lpstr>
      <vt:lpstr>Verification != Simulation/Testing</vt:lpstr>
      <vt:lpstr>Formal Verification</vt:lpstr>
      <vt:lpstr>Course Topics</vt:lpstr>
      <vt:lpstr>Theme 1: Formal Models</vt:lpstr>
      <vt:lpstr>Theme 2: Specification and Analysis</vt:lpstr>
      <vt:lpstr>Theme 3: Model-based Design</vt:lpstr>
      <vt:lpstr>Model-Based Design</vt:lpstr>
      <vt:lpstr>Course Logistics</vt:lpstr>
      <vt:lpstr>Functional vs Reactive Computation</vt:lpstr>
      <vt:lpstr>Sequential vs Concurrent Computation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122</cp:revision>
  <cp:lastPrinted>2019-09-23T11:25:35Z</cp:lastPrinted>
  <dcterms:created xsi:type="dcterms:W3CDTF">2014-01-14T17:55:37Z</dcterms:created>
  <dcterms:modified xsi:type="dcterms:W3CDTF">2020-09-23T08:31:04Z</dcterms:modified>
</cp:coreProperties>
</file>